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sldIdLst>
    <p:sldId id="272" r:id="rId2"/>
    <p:sldId id="264" r:id="rId3"/>
    <p:sldId id="265" r:id="rId4"/>
    <p:sldId id="268" r:id="rId5"/>
    <p:sldId id="276" r:id="rId6"/>
    <p:sldId id="266" r:id="rId7"/>
    <p:sldId id="269" r:id="rId8"/>
    <p:sldId id="277" r:id="rId9"/>
    <p:sldId id="271" r:id="rId10"/>
    <p:sldId id="281" r:id="rId11"/>
    <p:sldId id="286" r:id="rId12"/>
    <p:sldId id="288" r:id="rId13"/>
    <p:sldId id="289" r:id="rId14"/>
    <p:sldId id="287" r:id="rId15"/>
    <p:sldId id="283" r:id="rId16"/>
    <p:sldId id="284" r:id="rId17"/>
    <p:sldId id="285" r:id="rId18"/>
    <p:sldId id="290" r:id="rId19"/>
    <p:sldId id="291" r:id="rId20"/>
    <p:sldId id="280" r:id="rId21"/>
    <p:sldId id="282" r:id="rId22"/>
    <p:sldId id="279" r:id="rId23"/>
    <p:sldId id="263" r:id="rId24"/>
    <p:sldId id="27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hr-HR"/>
              <a:t>Razredna nastava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sr-Latn-R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List8!$B$3</c:f>
              <c:strCache>
                <c:ptCount val="1"/>
                <c:pt idx="0">
                  <c:v>Razredna</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1F6-41C4-9E9E-285F1D0D8E73}"/>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01F6-41C4-9E9E-285F1D0D8E7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r-Latn-R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List8!$A$4:$A$5</c:f>
              <c:strCache>
                <c:ptCount val="2"/>
                <c:pt idx="0">
                  <c:v>Da</c:v>
                </c:pt>
                <c:pt idx="1">
                  <c:v>Ne</c:v>
                </c:pt>
              </c:strCache>
            </c:strRef>
          </c:cat>
          <c:val>
            <c:numRef>
              <c:f>List8!$B$4:$B$5</c:f>
              <c:numCache>
                <c:formatCode>0.00%</c:formatCode>
                <c:ptCount val="2"/>
                <c:pt idx="0">
                  <c:v>0.24129999999999999</c:v>
                </c:pt>
                <c:pt idx="1">
                  <c:v>0.75870000000000004</c:v>
                </c:pt>
              </c:numCache>
            </c:numRef>
          </c:val>
          <c:extLst>
            <c:ext xmlns:c16="http://schemas.microsoft.com/office/drawing/2014/chart" uri="{C3380CC4-5D6E-409C-BE32-E72D297353CC}">
              <c16:uniqueId val="{00000004-01F6-41C4-9E9E-285F1D0D8E73}"/>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r-Latn-R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Predmetna</a:t>
            </a:r>
            <a:r>
              <a:rPr lang="hr-HR"/>
              <a:t> nastava</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sr-Latn-RS"/>
        </a:p>
      </c:txPr>
    </c:title>
    <c:autoTitleDeleted val="0"/>
    <c:plotArea>
      <c:layout/>
      <c:barChart>
        <c:barDir val="bar"/>
        <c:grouping val="clustered"/>
        <c:varyColors val="0"/>
        <c:ser>
          <c:idx val="0"/>
          <c:order val="0"/>
          <c:tx>
            <c:strRef>
              <c:f>List3!$C$2</c:f>
              <c:strCache>
                <c:ptCount val="1"/>
                <c:pt idx="0">
                  <c:v>Predmetna</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r-Latn-R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List3!$A$3:$A$8</c:f>
              <c:strCache>
                <c:ptCount val="6"/>
                <c:pt idx="0">
                  <c:v>Učionica</c:v>
                </c:pt>
                <c:pt idx="1">
                  <c:v>Wc</c:v>
                </c:pt>
                <c:pt idx="2">
                  <c:v>Dvorana </c:v>
                </c:pt>
                <c:pt idx="3">
                  <c:v>Školsko dvorište</c:v>
                </c:pt>
                <c:pt idx="4">
                  <c:v>Svugdje se osjećam sigurno</c:v>
                </c:pt>
                <c:pt idx="5">
                  <c:v>Na putu od kuće do škole</c:v>
                </c:pt>
              </c:strCache>
            </c:strRef>
          </c:cat>
          <c:val>
            <c:numRef>
              <c:f>List3!$C$3:$C$8</c:f>
              <c:numCache>
                <c:formatCode>0.00%</c:formatCode>
                <c:ptCount val="6"/>
                <c:pt idx="0">
                  <c:v>9.7199999999999995E-2</c:v>
                </c:pt>
                <c:pt idx="1">
                  <c:v>0.26829999999999998</c:v>
                </c:pt>
                <c:pt idx="2">
                  <c:v>4.9000000000000002E-2</c:v>
                </c:pt>
                <c:pt idx="3">
                  <c:v>0.122</c:v>
                </c:pt>
                <c:pt idx="4">
                  <c:v>0.34150000000000003</c:v>
                </c:pt>
                <c:pt idx="5">
                  <c:v>0.122</c:v>
                </c:pt>
              </c:numCache>
            </c:numRef>
          </c:val>
          <c:extLst>
            <c:ext xmlns:c16="http://schemas.microsoft.com/office/drawing/2014/chart" uri="{C3380CC4-5D6E-409C-BE32-E72D297353CC}">
              <c16:uniqueId val="{00000000-5B9E-443C-BDC2-FA778592EABB}"/>
            </c:ext>
          </c:extLst>
        </c:ser>
        <c:dLbls>
          <c:dLblPos val="inEnd"/>
          <c:showLegendKey val="0"/>
          <c:showVal val="1"/>
          <c:showCatName val="0"/>
          <c:showSerName val="0"/>
          <c:showPercent val="0"/>
          <c:showBubbleSize val="0"/>
        </c:dLbls>
        <c:gapWidth val="65"/>
        <c:axId val="1041041103"/>
        <c:axId val="1164393695"/>
      </c:barChart>
      <c:catAx>
        <c:axId val="1041041103"/>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sr-Latn-RS"/>
          </a:p>
        </c:txPr>
        <c:crossAx val="1164393695"/>
        <c:crosses val="autoZero"/>
        <c:auto val="1"/>
        <c:lblAlgn val="ctr"/>
        <c:lblOffset val="100"/>
        <c:noMultiLvlLbl val="0"/>
      </c:catAx>
      <c:valAx>
        <c:axId val="1164393695"/>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1041041103"/>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r-Latn-R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Razredna</a:t>
            </a:r>
            <a:r>
              <a:rPr lang="hr-HR" sz="2400"/>
              <a:t> nastava</a:t>
            </a:r>
            <a:endParaRPr lang="en-US"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sr-Latn-R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List6!$B$2</c:f>
              <c:strCache>
                <c:ptCount val="1"/>
                <c:pt idx="0">
                  <c:v>Razredna</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F9C-4A2C-B488-678EAD243A5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F9C-4A2C-B488-678EAD243A54}"/>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sr-Latn-R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List6!$A$3:$A$4</c:f>
              <c:strCache>
                <c:ptCount val="2"/>
                <c:pt idx="0">
                  <c:v>Da</c:v>
                </c:pt>
                <c:pt idx="1">
                  <c:v>Ne</c:v>
                </c:pt>
              </c:strCache>
            </c:strRef>
          </c:cat>
          <c:val>
            <c:numRef>
              <c:f>List6!$B$3:$B$4</c:f>
              <c:numCache>
                <c:formatCode>General</c:formatCode>
                <c:ptCount val="2"/>
                <c:pt idx="0">
                  <c:v>62.07</c:v>
                </c:pt>
                <c:pt idx="1">
                  <c:v>37.93</c:v>
                </c:pt>
              </c:numCache>
            </c:numRef>
          </c:val>
          <c:extLst>
            <c:ext xmlns:c16="http://schemas.microsoft.com/office/drawing/2014/chart" uri="{C3380CC4-5D6E-409C-BE32-E72D297353CC}">
              <c16:uniqueId val="{00000004-DF9C-4A2C-B488-678EAD243A54}"/>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hr-HR" sz="2400" dirty="0"/>
              <a:t>Predmetna nastava</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sr-Latn-R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List6!$C$2</c:f>
              <c:strCache>
                <c:ptCount val="1"/>
                <c:pt idx="0">
                  <c:v>Predmetna</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B3B-4A0F-ADA8-16912D24049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B3B-4A0F-ADA8-16912D24049A}"/>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sr-Latn-R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List6!$A$3:$A$4</c:f>
              <c:strCache>
                <c:ptCount val="2"/>
                <c:pt idx="0">
                  <c:v>Da</c:v>
                </c:pt>
                <c:pt idx="1">
                  <c:v>Ne</c:v>
                </c:pt>
              </c:strCache>
            </c:strRef>
          </c:cat>
          <c:val>
            <c:numRef>
              <c:f>List6!$C$3:$C$4</c:f>
              <c:numCache>
                <c:formatCode>General</c:formatCode>
                <c:ptCount val="2"/>
                <c:pt idx="0">
                  <c:v>82.93</c:v>
                </c:pt>
                <c:pt idx="1">
                  <c:v>17.07</c:v>
                </c:pt>
              </c:numCache>
            </c:numRef>
          </c:val>
          <c:extLst>
            <c:ext xmlns:c16="http://schemas.microsoft.com/office/drawing/2014/chart" uri="{C3380CC4-5D6E-409C-BE32-E72D297353CC}">
              <c16:uniqueId val="{00000004-CB3B-4A0F-ADA8-16912D24049A}"/>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hr-HR" sz="2000"/>
              <a:t>Razredna nastava</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sr-Latn-R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List10!$B$3</c:f>
              <c:strCache>
                <c:ptCount val="1"/>
                <c:pt idx="0">
                  <c:v>Razredna</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CB7D-447D-BF68-82707EF0DDA7}"/>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CB7D-447D-BF68-82707EF0DDA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sr-Latn-R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List10!$A$4:$A$5</c:f>
              <c:strCache>
                <c:ptCount val="2"/>
                <c:pt idx="0">
                  <c:v>Da</c:v>
                </c:pt>
                <c:pt idx="1">
                  <c:v>Ne</c:v>
                </c:pt>
              </c:strCache>
            </c:strRef>
          </c:cat>
          <c:val>
            <c:numRef>
              <c:f>List10!$B$4:$B$5</c:f>
              <c:numCache>
                <c:formatCode>General</c:formatCode>
                <c:ptCount val="2"/>
                <c:pt idx="0">
                  <c:v>79.31</c:v>
                </c:pt>
                <c:pt idx="1">
                  <c:v>20.69</c:v>
                </c:pt>
              </c:numCache>
            </c:numRef>
          </c:val>
          <c:extLst>
            <c:ext xmlns:c16="http://schemas.microsoft.com/office/drawing/2014/chart" uri="{C3380CC4-5D6E-409C-BE32-E72D297353CC}">
              <c16:uniqueId val="{00000004-CB7D-447D-BF68-82707EF0DDA7}"/>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r-Latn-R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2000"/>
              <a:t>Predmetna</a:t>
            </a:r>
            <a:r>
              <a:rPr lang="hr-HR" sz="2000"/>
              <a:t> nastava</a:t>
            </a:r>
            <a:endParaRPr lang="en-US" sz="2000"/>
          </a:p>
        </c:rich>
      </c:tx>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sr-Latn-R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List10!$C$3</c:f>
              <c:strCache>
                <c:ptCount val="1"/>
                <c:pt idx="0">
                  <c:v>Predmetna</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CB62-47FC-B797-778E8A396EFD}"/>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CB62-47FC-B797-778E8A396EF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sr-Latn-R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List10!$A$4:$A$5</c:f>
              <c:strCache>
                <c:ptCount val="2"/>
                <c:pt idx="0">
                  <c:v>Da</c:v>
                </c:pt>
                <c:pt idx="1">
                  <c:v>Ne</c:v>
                </c:pt>
              </c:strCache>
            </c:strRef>
          </c:cat>
          <c:val>
            <c:numRef>
              <c:f>List10!$C$4:$C$5</c:f>
              <c:numCache>
                <c:formatCode>General</c:formatCode>
                <c:ptCount val="2"/>
                <c:pt idx="0">
                  <c:v>85.37</c:v>
                </c:pt>
                <c:pt idx="1">
                  <c:v>14.63</c:v>
                </c:pt>
              </c:numCache>
            </c:numRef>
          </c:val>
          <c:extLst>
            <c:ext xmlns:c16="http://schemas.microsoft.com/office/drawing/2014/chart" uri="{C3380CC4-5D6E-409C-BE32-E72D297353CC}">
              <c16:uniqueId val="{00000004-CB62-47FC-B797-778E8A396EFD}"/>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r-Latn-R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Razredna</a:t>
            </a:r>
            <a:r>
              <a:rPr lang="hr-HR"/>
              <a:t> nastava</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sr-Latn-R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List5!$B$2</c:f>
              <c:strCache>
                <c:ptCount val="1"/>
                <c:pt idx="0">
                  <c:v>Razredna</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2922-4983-853D-552832250A56}"/>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2922-4983-853D-552832250A56}"/>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2922-4983-853D-552832250A56}"/>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2922-4983-853D-552832250A56}"/>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2922-4983-853D-552832250A5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r-Latn-R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List5!$A$3:$A$7</c:f>
              <c:strCache>
                <c:ptCount val="5"/>
                <c:pt idx="0">
                  <c:v>Prijavio/la bi roditeljima da me neko maltretira </c:v>
                </c:pt>
                <c:pt idx="1">
                  <c:v>Prijavio/la bi nekom u školi (nastavniku, pedagogu, ravnatelju...) </c:v>
                </c:pt>
                <c:pt idx="2">
                  <c:v>Razgovarao/la bi sa prijateljem/-icom</c:v>
                </c:pt>
                <c:pt idx="3">
                  <c:v>Prijavio/la policiji</c:v>
                </c:pt>
                <c:pt idx="4">
                  <c:v>Nikome, šutim o tome </c:v>
                </c:pt>
              </c:strCache>
            </c:strRef>
          </c:cat>
          <c:val>
            <c:numRef>
              <c:f>List5!$B$3:$B$7</c:f>
              <c:numCache>
                <c:formatCode>0.00%</c:formatCode>
                <c:ptCount val="5"/>
                <c:pt idx="0">
                  <c:v>0.41399999999999998</c:v>
                </c:pt>
                <c:pt idx="1">
                  <c:v>0.34499999999999997</c:v>
                </c:pt>
                <c:pt idx="2">
                  <c:v>6.9000000000000006E-2</c:v>
                </c:pt>
                <c:pt idx="3">
                  <c:v>0.10299999999999999</c:v>
                </c:pt>
                <c:pt idx="4">
                  <c:v>6.9000000000000006E-2</c:v>
                </c:pt>
              </c:numCache>
            </c:numRef>
          </c:val>
          <c:extLst>
            <c:ext xmlns:c16="http://schemas.microsoft.com/office/drawing/2014/chart" uri="{C3380CC4-5D6E-409C-BE32-E72D297353CC}">
              <c16:uniqueId val="{0000000A-2922-4983-853D-552832250A56}"/>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r-Latn-R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Predmetna</a:t>
            </a:r>
            <a:r>
              <a:rPr lang="hr-HR"/>
              <a:t> nastava</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sr-Latn-R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List5!$C$2</c:f>
              <c:strCache>
                <c:ptCount val="1"/>
                <c:pt idx="0">
                  <c:v>Predmetna</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3D8B-4736-8AAF-73AE495CA1F1}"/>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3D8B-4736-8AAF-73AE495CA1F1}"/>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3D8B-4736-8AAF-73AE495CA1F1}"/>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3D8B-4736-8AAF-73AE495CA1F1}"/>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3D8B-4736-8AAF-73AE495CA1F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r-Latn-R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List5!$A$3:$A$7</c:f>
              <c:strCache>
                <c:ptCount val="5"/>
                <c:pt idx="0">
                  <c:v>Prijavio/la bi roditeljima da me neko maltretira </c:v>
                </c:pt>
                <c:pt idx="1">
                  <c:v>Prijavio/la bi nekom u školi (nastavniku, pedagogu, ravnatelju...) </c:v>
                </c:pt>
                <c:pt idx="2">
                  <c:v>Razgovarao/la bi sa prijateljem/-icom</c:v>
                </c:pt>
                <c:pt idx="3">
                  <c:v>Prijavio/la policiji</c:v>
                </c:pt>
                <c:pt idx="4">
                  <c:v>Nikome, šutim o tome </c:v>
                </c:pt>
              </c:strCache>
            </c:strRef>
          </c:cat>
          <c:val>
            <c:numRef>
              <c:f>List5!$C$3:$C$7</c:f>
              <c:numCache>
                <c:formatCode>0.00%</c:formatCode>
                <c:ptCount val="5"/>
                <c:pt idx="0">
                  <c:v>0.46339999999999998</c:v>
                </c:pt>
                <c:pt idx="1">
                  <c:v>0.2928</c:v>
                </c:pt>
                <c:pt idx="2">
                  <c:v>9.7600000000000006E-2</c:v>
                </c:pt>
                <c:pt idx="3">
                  <c:v>9.7600000000000006E-2</c:v>
                </c:pt>
                <c:pt idx="4">
                  <c:v>4.8800000000000003E-2</c:v>
                </c:pt>
              </c:numCache>
            </c:numRef>
          </c:val>
          <c:extLst>
            <c:ext xmlns:c16="http://schemas.microsoft.com/office/drawing/2014/chart" uri="{C3380CC4-5D6E-409C-BE32-E72D297353CC}">
              <c16:uniqueId val="{0000000A-3D8B-4736-8AAF-73AE495CA1F1}"/>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r-Latn-R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hr-HR" dirty="0"/>
              <a:t>PREDMETNA NASTAVA</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sr-Latn-RS"/>
        </a:p>
      </c:txPr>
    </c:title>
    <c:autoTitleDeleted val="0"/>
    <c:plotArea>
      <c:layout/>
      <c:barChart>
        <c:barDir val="col"/>
        <c:grouping val="clustered"/>
        <c:varyColors val="0"/>
        <c:ser>
          <c:idx val="7"/>
          <c:order val="7"/>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lumMod val="85000"/>
                      </a:schemeClr>
                    </a:solidFill>
                    <a:latin typeface="+mn-lt"/>
                    <a:ea typeface="+mn-ea"/>
                    <a:cs typeface="+mn-cs"/>
                  </a:defRPr>
                </a:pPr>
                <a:endParaRPr lang="sr-Latn-R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Predmetna!$A$2:$A$5</c:f>
              <c:strCache>
                <c:ptCount val="4"/>
                <c:pt idx="0">
                  <c:v>Davanje pogrdnih imena</c:v>
                </c:pt>
                <c:pt idx="1">
                  <c:v>Ismijavanje i zadirkivanje na bolan način</c:v>
                </c:pt>
                <c:pt idx="2">
                  <c:v>Širenje lažnih glasina i pokušaj da se odvrate druga djeca od druženja sa žrtvom </c:v>
                </c:pt>
                <c:pt idx="3">
                  <c:v>Fizičko nasilje </c:v>
                </c:pt>
              </c:strCache>
            </c:strRef>
          </c:cat>
          <c:val>
            <c:numRef>
              <c:f>Predmetna!$I$2:$I$5</c:f>
              <c:numCache>
                <c:formatCode>0.00%</c:formatCode>
                <c:ptCount val="4"/>
                <c:pt idx="0">
                  <c:v>0.26819999999999999</c:v>
                </c:pt>
                <c:pt idx="1">
                  <c:v>0.439</c:v>
                </c:pt>
                <c:pt idx="2">
                  <c:v>0.14630000000000001</c:v>
                </c:pt>
                <c:pt idx="3">
                  <c:v>0.14630000000000001</c:v>
                </c:pt>
              </c:numCache>
            </c:numRef>
          </c:val>
          <c:extLst>
            <c:ext xmlns:c16="http://schemas.microsoft.com/office/drawing/2014/chart" uri="{C3380CC4-5D6E-409C-BE32-E72D297353CC}">
              <c16:uniqueId val="{00000000-692A-413C-ABD7-358A0ECB6096}"/>
            </c:ext>
          </c:extLst>
        </c:ser>
        <c:dLbls>
          <c:dLblPos val="inEnd"/>
          <c:showLegendKey val="0"/>
          <c:showVal val="1"/>
          <c:showCatName val="0"/>
          <c:showSerName val="0"/>
          <c:showPercent val="0"/>
          <c:showBubbleSize val="0"/>
        </c:dLbls>
        <c:gapWidth val="100"/>
        <c:overlap val="-24"/>
        <c:axId val="178044048"/>
        <c:axId val="299249280"/>
        <c:extLst>
          <c:ext xmlns:c15="http://schemas.microsoft.com/office/drawing/2012/chart" uri="{02D57815-91ED-43cb-92C2-25804820EDAC}">
            <c15:filteredBarSeries>
              <c15: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sr-Latn-R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Predmetna!$A$2:$A$5</c15:sqref>
                        </c15:formulaRef>
                      </c:ext>
                    </c:extLst>
                    <c:strCache>
                      <c:ptCount val="4"/>
                      <c:pt idx="0">
                        <c:v>Davanje pogrdnih imena</c:v>
                      </c:pt>
                      <c:pt idx="1">
                        <c:v>Ismijavanje i zadirkivanje na bolan način</c:v>
                      </c:pt>
                      <c:pt idx="2">
                        <c:v>Širenje lažnih glasina i pokušaj da se odvrate druga djeca od druženja sa žrtvom </c:v>
                      </c:pt>
                      <c:pt idx="3">
                        <c:v>Fizičko nasilje </c:v>
                      </c:pt>
                    </c:strCache>
                  </c:strRef>
                </c:cat>
                <c:val>
                  <c:numRef>
                    <c:extLst>
                      <c:ext uri="{02D57815-91ED-43cb-92C2-25804820EDAC}">
                        <c15:formulaRef>
                          <c15:sqref>Predmetna!$B$2:$B$5</c15:sqref>
                        </c15:formulaRef>
                      </c:ext>
                    </c:extLst>
                    <c:numCache>
                      <c:formatCode>General</c:formatCode>
                      <c:ptCount val="4"/>
                    </c:numCache>
                  </c:numRef>
                </c:val>
                <c:extLst>
                  <c:ext xmlns:c16="http://schemas.microsoft.com/office/drawing/2014/chart" uri="{C3380CC4-5D6E-409C-BE32-E72D297353CC}">
                    <c16:uniqueId val="{00000001-692A-413C-ABD7-358A0ECB6096}"/>
                  </c:ext>
                </c:extLst>
              </c15:ser>
            </c15:filteredBarSeries>
            <c15:filteredBarSeries>
              <c15:ser>
                <c:idx val="1"/>
                <c:order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sr-Latn-R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Predmetna!$A$2:$A$5</c15:sqref>
                        </c15:formulaRef>
                      </c:ext>
                    </c:extLst>
                    <c:strCache>
                      <c:ptCount val="4"/>
                      <c:pt idx="0">
                        <c:v>Davanje pogrdnih imena</c:v>
                      </c:pt>
                      <c:pt idx="1">
                        <c:v>Ismijavanje i zadirkivanje na bolan način</c:v>
                      </c:pt>
                      <c:pt idx="2">
                        <c:v>Širenje lažnih glasina i pokušaj da se odvrate druga djeca od druženja sa žrtvom </c:v>
                      </c:pt>
                      <c:pt idx="3">
                        <c:v>Fizičko nasilje </c:v>
                      </c:pt>
                    </c:strCache>
                  </c:strRef>
                </c:cat>
                <c:val>
                  <c:numRef>
                    <c:extLst xmlns:c15="http://schemas.microsoft.com/office/drawing/2012/chart">
                      <c:ext xmlns:c15="http://schemas.microsoft.com/office/drawing/2012/chart" uri="{02D57815-91ED-43cb-92C2-25804820EDAC}">
                        <c15:formulaRef>
                          <c15:sqref>Predmetna!$C$2:$C$5</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2-692A-413C-ABD7-358A0ECB6096}"/>
                  </c:ext>
                </c:extLst>
              </c15:ser>
            </c15:filteredBarSeries>
            <c15:filteredBarSeries>
              <c15:ser>
                <c:idx val="2"/>
                <c:order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sr-Latn-R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Predmetna!$A$2:$A$5</c15:sqref>
                        </c15:formulaRef>
                      </c:ext>
                    </c:extLst>
                    <c:strCache>
                      <c:ptCount val="4"/>
                      <c:pt idx="0">
                        <c:v>Davanje pogrdnih imena</c:v>
                      </c:pt>
                      <c:pt idx="1">
                        <c:v>Ismijavanje i zadirkivanje na bolan način</c:v>
                      </c:pt>
                      <c:pt idx="2">
                        <c:v>Širenje lažnih glasina i pokušaj da se odvrate druga djeca od druženja sa žrtvom </c:v>
                      </c:pt>
                      <c:pt idx="3">
                        <c:v>Fizičko nasilje </c:v>
                      </c:pt>
                    </c:strCache>
                  </c:strRef>
                </c:cat>
                <c:val>
                  <c:numRef>
                    <c:extLst xmlns:c15="http://schemas.microsoft.com/office/drawing/2012/chart">
                      <c:ext xmlns:c15="http://schemas.microsoft.com/office/drawing/2012/chart" uri="{02D57815-91ED-43cb-92C2-25804820EDAC}">
                        <c15:formulaRef>
                          <c15:sqref>Predmetna!$D$2:$D$5</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3-692A-413C-ABD7-358A0ECB6096}"/>
                  </c:ext>
                </c:extLst>
              </c15:ser>
            </c15:filteredBarSeries>
            <c15:filteredBarSeries>
              <c15:ser>
                <c:idx val="3"/>
                <c:order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sr-Latn-R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Predmetna!$A$2:$A$5</c15:sqref>
                        </c15:formulaRef>
                      </c:ext>
                    </c:extLst>
                    <c:strCache>
                      <c:ptCount val="4"/>
                      <c:pt idx="0">
                        <c:v>Davanje pogrdnih imena</c:v>
                      </c:pt>
                      <c:pt idx="1">
                        <c:v>Ismijavanje i zadirkivanje na bolan način</c:v>
                      </c:pt>
                      <c:pt idx="2">
                        <c:v>Širenje lažnih glasina i pokušaj da se odvrate druga djeca od druženja sa žrtvom </c:v>
                      </c:pt>
                      <c:pt idx="3">
                        <c:v>Fizičko nasilje </c:v>
                      </c:pt>
                    </c:strCache>
                  </c:strRef>
                </c:cat>
                <c:val>
                  <c:numRef>
                    <c:extLst xmlns:c15="http://schemas.microsoft.com/office/drawing/2012/chart">
                      <c:ext xmlns:c15="http://schemas.microsoft.com/office/drawing/2012/chart" uri="{02D57815-91ED-43cb-92C2-25804820EDAC}">
                        <c15:formulaRef>
                          <c15:sqref>Predmetna!$E$2:$E$5</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4-692A-413C-ABD7-358A0ECB6096}"/>
                  </c:ext>
                </c:extLst>
              </c15:ser>
            </c15:filteredBarSeries>
            <c15:filteredBarSeries>
              <c15:ser>
                <c:idx val="4"/>
                <c:order val="4"/>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sr-Latn-R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Predmetna!$A$2:$A$5</c15:sqref>
                        </c15:formulaRef>
                      </c:ext>
                    </c:extLst>
                    <c:strCache>
                      <c:ptCount val="4"/>
                      <c:pt idx="0">
                        <c:v>Davanje pogrdnih imena</c:v>
                      </c:pt>
                      <c:pt idx="1">
                        <c:v>Ismijavanje i zadirkivanje na bolan način</c:v>
                      </c:pt>
                      <c:pt idx="2">
                        <c:v>Širenje lažnih glasina i pokušaj da se odvrate druga djeca od druženja sa žrtvom </c:v>
                      </c:pt>
                      <c:pt idx="3">
                        <c:v>Fizičko nasilje </c:v>
                      </c:pt>
                    </c:strCache>
                  </c:strRef>
                </c:cat>
                <c:val>
                  <c:numRef>
                    <c:extLst xmlns:c15="http://schemas.microsoft.com/office/drawing/2012/chart">
                      <c:ext xmlns:c15="http://schemas.microsoft.com/office/drawing/2012/chart" uri="{02D57815-91ED-43cb-92C2-25804820EDAC}">
                        <c15:formulaRef>
                          <c15:sqref>Predmetna!$F$2:$F$5</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5-692A-413C-ABD7-358A0ECB6096}"/>
                  </c:ext>
                </c:extLst>
              </c15:ser>
            </c15:filteredBarSeries>
            <c15:filteredBarSeries>
              <c15:ser>
                <c:idx val="5"/>
                <c:order val="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sr-Latn-R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Predmetna!$A$2:$A$5</c15:sqref>
                        </c15:formulaRef>
                      </c:ext>
                    </c:extLst>
                    <c:strCache>
                      <c:ptCount val="4"/>
                      <c:pt idx="0">
                        <c:v>Davanje pogrdnih imena</c:v>
                      </c:pt>
                      <c:pt idx="1">
                        <c:v>Ismijavanje i zadirkivanje na bolan način</c:v>
                      </c:pt>
                      <c:pt idx="2">
                        <c:v>Širenje lažnih glasina i pokušaj da se odvrate druga djeca od druženja sa žrtvom </c:v>
                      </c:pt>
                      <c:pt idx="3">
                        <c:v>Fizičko nasilje </c:v>
                      </c:pt>
                    </c:strCache>
                  </c:strRef>
                </c:cat>
                <c:val>
                  <c:numRef>
                    <c:extLst xmlns:c15="http://schemas.microsoft.com/office/drawing/2012/chart">
                      <c:ext xmlns:c15="http://schemas.microsoft.com/office/drawing/2012/chart" uri="{02D57815-91ED-43cb-92C2-25804820EDAC}">
                        <c15:formulaRef>
                          <c15:sqref>Predmetna!$G$2:$G$5</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6-692A-413C-ABD7-358A0ECB6096}"/>
                  </c:ext>
                </c:extLst>
              </c15:ser>
            </c15:filteredBarSeries>
            <c15:filteredBarSeries>
              <c15:ser>
                <c:idx val="6"/>
                <c:order val="6"/>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sr-Latn-R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Predmetna!$A$2:$A$5</c15:sqref>
                        </c15:formulaRef>
                      </c:ext>
                    </c:extLst>
                    <c:strCache>
                      <c:ptCount val="4"/>
                      <c:pt idx="0">
                        <c:v>Davanje pogrdnih imena</c:v>
                      </c:pt>
                      <c:pt idx="1">
                        <c:v>Ismijavanje i zadirkivanje na bolan način</c:v>
                      </c:pt>
                      <c:pt idx="2">
                        <c:v>Širenje lažnih glasina i pokušaj da se odvrate druga djeca od druženja sa žrtvom </c:v>
                      </c:pt>
                      <c:pt idx="3">
                        <c:v>Fizičko nasilje </c:v>
                      </c:pt>
                    </c:strCache>
                  </c:strRef>
                </c:cat>
                <c:val>
                  <c:numRef>
                    <c:extLst xmlns:c15="http://schemas.microsoft.com/office/drawing/2012/chart">
                      <c:ext xmlns:c15="http://schemas.microsoft.com/office/drawing/2012/chart" uri="{02D57815-91ED-43cb-92C2-25804820EDAC}">
                        <c15:formulaRef>
                          <c15:sqref>Predmetna!$H$2:$H$5</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7-692A-413C-ABD7-358A0ECB6096}"/>
                  </c:ext>
                </c:extLst>
              </c15:ser>
            </c15:filteredBarSeries>
          </c:ext>
        </c:extLst>
      </c:barChart>
      <c:catAx>
        <c:axId val="178044048"/>
        <c:scaling>
          <c:orientation val="minMax"/>
        </c:scaling>
        <c:delete val="0"/>
        <c:axPos val="b"/>
        <c:numFmt formatCode="General"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sr-Latn-RS"/>
          </a:p>
        </c:txPr>
        <c:crossAx val="299249280"/>
        <c:crosses val="autoZero"/>
        <c:auto val="1"/>
        <c:lblAlgn val="ctr"/>
        <c:lblOffset val="100"/>
        <c:noMultiLvlLbl val="0"/>
      </c:catAx>
      <c:valAx>
        <c:axId val="299249280"/>
        <c:scaling>
          <c:orientation val="minMax"/>
        </c:scaling>
        <c:delete val="1"/>
        <c:axPos val="l"/>
        <c:majorGridlines>
          <c:spPr>
            <a:ln w="9525" cap="flat" cmpd="sng" algn="ctr">
              <a:solidFill>
                <a:schemeClr val="lt1">
                  <a:lumMod val="95000"/>
                  <a:alpha val="10000"/>
                </a:schemeClr>
              </a:solidFill>
              <a:round/>
            </a:ln>
            <a:effectLst/>
          </c:spPr>
        </c:majorGridlines>
        <c:numFmt formatCode="0.00%" sourceLinked="1"/>
        <c:majorTickMark val="out"/>
        <c:minorTickMark val="none"/>
        <c:tickLblPos val="nextTo"/>
        <c:crossAx val="178044048"/>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sr-Latn-R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hr-HR" dirty="0"/>
              <a:t>RAZREDNA</a:t>
            </a:r>
            <a:r>
              <a:rPr lang="hr-HR" baseline="0" dirty="0"/>
              <a:t> NASTAVA</a:t>
            </a:r>
            <a:endParaRPr lang="hr-HR"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sr-Latn-RS"/>
        </a:p>
      </c:txPr>
    </c:title>
    <c:autoTitleDeleted val="0"/>
    <c:plotArea>
      <c:layout/>
      <c:barChart>
        <c:barDir val="col"/>
        <c:grouping val="clustered"/>
        <c:varyColors val="0"/>
        <c:ser>
          <c:idx val="7"/>
          <c:order val="7"/>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lumMod val="85000"/>
                      </a:schemeClr>
                    </a:solidFill>
                    <a:latin typeface="+mn-lt"/>
                    <a:ea typeface="+mn-ea"/>
                    <a:cs typeface="+mn-cs"/>
                  </a:defRPr>
                </a:pPr>
                <a:endParaRPr lang="sr-Latn-R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Razredna!$A$6:$A$9</c:f>
              <c:strCache>
                <c:ptCount val="4"/>
                <c:pt idx="0">
                  <c:v>Davanje pogrdnih imena</c:v>
                </c:pt>
                <c:pt idx="1">
                  <c:v>Ismijavanje i zadirkivanje na bolan način</c:v>
                </c:pt>
                <c:pt idx="2">
                  <c:v>Širenje lažnih glasina i pokušaj da se odvrate druga djeca od druženja sa žrtvom </c:v>
                </c:pt>
                <c:pt idx="3">
                  <c:v>Fizičko nasilje </c:v>
                </c:pt>
              </c:strCache>
            </c:strRef>
          </c:cat>
          <c:val>
            <c:numRef>
              <c:f>Razredna!$I$6:$I$9</c:f>
              <c:numCache>
                <c:formatCode>0.00%</c:formatCode>
                <c:ptCount val="4"/>
                <c:pt idx="0">
                  <c:v>0.1724</c:v>
                </c:pt>
                <c:pt idx="1">
                  <c:v>0.55169999999999997</c:v>
                </c:pt>
                <c:pt idx="2">
                  <c:v>0.13789999999999999</c:v>
                </c:pt>
                <c:pt idx="3">
                  <c:v>0.13789999999999999</c:v>
                </c:pt>
              </c:numCache>
            </c:numRef>
          </c:val>
          <c:extLst>
            <c:ext xmlns:c16="http://schemas.microsoft.com/office/drawing/2014/chart" uri="{C3380CC4-5D6E-409C-BE32-E72D297353CC}">
              <c16:uniqueId val="{00000000-6299-44D2-AFE8-D1AEFDC14AA1}"/>
            </c:ext>
          </c:extLst>
        </c:ser>
        <c:dLbls>
          <c:dLblPos val="inEnd"/>
          <c:showLegendKey val="0"/>
          <c:showVal val="1"/>
          <c:showCatName val="0"/>
          <c:showSerName val="0"/>
          <c:showPercent val="0"/>
          <c:showBubbleSize val="0"/>
        </c:dLbls>
        <c:gapWidth val="100"/>
        <c:overlap val="-24"/>
        <c:axId val="298733056"/>
        <c:axId val="299255104"/>
        <c:extLst>
          <c:ext xmlns:c15="http://schemas.microsoft.com/office/drawing/2012/chart" uri="{02D57815-91ED-43cb-92C2-25804820EDAC}">
            <c15:filteredBarSeries>
              <c15: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sr-Latn-R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Razredna!$A$6:$A$9</c15:sqref>
                        </c15:formulaRef>
                      </c:ext>
                    </c:extLst>
                    <c:strCache>
                      <c:ptCount val="4"/>
                      <c:pt idx="0">
                        <c:v>Davanje pogrdnih imena</c:v>
                      </c:pt>
                      <c:pt idx="1">
                        <c:v>Ismijavanje i zadirkivanje na bolan način</c:v>
                      </c:pt>
                      <c:pt idx="2">
                        <c:v>Širenje lažnih glasina i pokušaj da se odvrate druga djeca od druženja sa žrtvom </c:v>
                      </c:pt>
                      <c:pt idx="3">
                        <c:v>Fizičko nasilje </c:v>
                      </c:pt>
                    </c:strCache>
                  </c:strRef>
                </c:cat>
                <c:val>
                  <c:numRef>
                    <c:extLst>
                      <c:ext uri="{02D57815-91ED-43cb-92C2-25804820EDAC}">
                        <c15:formulaRef>
                          <c15:sqref>Razredna!$B$6:$B$9</c15:sqref>
                        </c15:formulaRef>
                      </c:ext>
                    </c:extLst>
                    <c:numCache>
                      <c:formatCode>General</c:formatCode>
                      <c:ptCount val="4"/>
                    </c:numCache>
                  </c:numRef>
                </c:val>
                <c:extLst>
                  <c:ext xmlns:c16="http://schemas.microsoft.com/office/drawing/2014/chart" uri="{C3380CC4-5D6E-409C-BE32-E72D297353CC}">
                    <c16:uniqueId val="{00000001-6299-44D2-AFE8-D1AEFDC14AA1}"/>
                  </c:ext>
                </c:extLst>
              </c15:ser>
            </c15:filteredBarSeries>
            <c15:filteredBarSeries>
              <c15:ser>
                <c:idx val="1"/>
                <c:order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sr-Latn-R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Razredna!$A$6:$A$9</c15:sqref>
                        </c15:formulaRef>
                      </c:ext>
                    </c:extLst>
                    <c:strCache>
                      <c:ptCount val="4"/>
                      <c:pt idx="0">
                        <c:v>Davanje pogrdnih imena</c:v>
                      </c:pt>
                      <c:pt idx="1">
                        <c:v>Ismijavanje i zadirkivanje na bolan način</c:v>
                      </c:pt>
                      <c:pt idx="2">
                        <c:v>Širenje lažnih glasina i pokušaj da se odvrate druga djeca od druženja sa žrtvom </c:v>
                      </c:pt>
                      <c:pt idx="3">
                        <c:v>Fizičko nasilje </c:v>
                      </c:pt>
                    </c:strCache>
                  </c:strRef>
                </c:cat>
                <c:val>
                  <c:numRef>
                    <c:extLst xmlns:c15="http://schemas.microsoft.com/office/drawing/2012/chart">
                      <c:ext xmlns:c15="http://schemas.microsoft.com/office/drawing/2012/chart" uri="{02D57815-91ED-43cb-92C2-25804820EDAC}">
                        <c15:formulaRef>
                          <c15:sqref>Razredna!$C$6:$C$9</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2-6299-44D2-AFE8-D1AEFDC14AA1}"/>
                  </c:ext>
                </c:extLst>
              </c15:ser>
            </c15:filteredBarSeries>
            <c15:filteredBarSeries>
              <c15:ser>
                <c:idx val="2"/>
                <c:order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sr-Latn-R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Razredna!$A$6:$A$9</c15:sqref>
                        </c15:formulaRef>
                      </c:ext>
                    </c:extLst>
                    <c:strCache>
                      <c:ptCount val="4"/>
                      <c:pt idx="0">
                        <c:v>Davanje pogrdnih imena</c:v>
                      </c:pt>
                      <c:pt idx="1">
                        <c:v>Ismijavanje i zadirkivanje na bolan način</c:v>
                      </c:pt>
                      <c:pt idx="2">
                        <c:v>Širenje lažnih glasina i pokušaj da se odvrate druga djeca od druženja sa žrtvom </c:v>
                      </c:pt>
                      <c:pt idx="3">
                        <c:v>Fizičko nasilje </c:v>
                      </c:pt>
                    </c:strCache>
                  </c:strRef>
                </c:cat>
                <c:val>
                  <c:numRef>
                    <c:extLst xmlns:c15="http://schemas.microsoft.com/office/drawing/2012/chart">
                      <c:ext xmlns:c15="http://schemas.microsoft.com/office/drawing/2012/chart" uri="{02D57815-91ED-43cb-92C2-25804820EDAC}">
                        <c15:formulaRef>
                          <c15:sqref>Razredna!$D$6:$D$9</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3-6299-44D2-AFE8-D1AEFDC14AA1}"/>
                  </c:ext>
                </c:extLst>
              </c15:ser>
            </c15:filteredBarSeries>
            <c15:filteredBarSeries>
              <c15:ser>
                <c:idx val="3"/>
                <c:order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sr-Latn-R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Razredna!$A$6:$A$9</c15:sqref>
                        </c15:formulaRef>
                      </c:ext>
                    </c:extLst>
                    <c:strCache>
                      <c:ptCount val="4"/>
                      <c:pt idx="0">
                        <c:v>Davanje pogrdnih imena</c:v>
                      </c:pt>
                      <c:pt idx="1">
                        <c:v>Ismijavanje i zadirkivanje na bolan način</c:v>
                      </c:pt>
                      <c:pt idx="2">
                        <c:v>Širenje lažnih glasina i pokušaj da se odvrate druga djeca od druženja sa žrtvom </c:v>
                      </c:pt>
                      <c:pt idx="3">
                        <c:v>Fizičko nasilje </c:v>
                      </c:pt>
                    </c:strCache>
                  </c:strRef>
                </c:cat>
                <c:val>
                  <c:numRef>
                    <c:extLst xmlns:c15="http://schemas.microsoft.com/office/drawing/2012/chart">
                      <c:ext xmlns:c15="http://schemas.microsoft.com/office/drawing/2012/chart" uri="{02D57815-91ED-43cb-92C2-25804820EDAC}">
                        <c15:formulaRef>
                          <c15:sqref>Razredna!$E$6:$E$9</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4-6299-44D2-AFE8-D1AEFDC14AA1}"/>
                  </c:ext>
                </c:extLst>
              </c15:ser>
            </c15:filteredBarSeries>
            <c15:filteredBarSeries>
              <c15:ser>
                <c:idx val="4"/>
                <c:order val="4"/>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sr-Latn-R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Razredna!$A$6:$A$9</c15:sqref>
                        </c15:formulaRef>
                      </c:ext>
                    </c:extLst>
                    <c:strCache>
                      <c:ptCount val="4"/>
                      <c:pt idx="0">
                        <c:v>Davanje pogrdnih imena</c:v>
                      </c:pt>
                      <c:pt idx="1">
                        <c:v>Ismijavanje i zadirkivanje na bolan način</c:v>
                      </c:pt>
                      <c:pt idx="2">
                        <c:v>Širenje lažnih glasina i pokušaj da se odvrate druga djeca od druženja sa žrtvom </c:v>
                      </c:pt>
                      <c:pt idx="3">
                        <c:v>Fizičko nasilje </c:v>
                      </c:pt>
                    </c:strCache>
                  </c:strRef>
                </c:cat>
                <c:val>
                  <c:numRef>
                    <c:extLst xmlns:c15="http://schemas.microsoft.com/office/drawing/2012/chart">
                      <c:ext xmlns:c15="http://schemas.microsoft.com/office/drawing/2012/chart" uri="{02D57815-91ED-43cb-92C2-25804820EDAC}">
                        <c15:formulaRef>
                          <c15:sqref>Razredna!$F$6:$F$9</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5-6299-44D2-AFE8-D1AEFDC14AA1}"/>
                  </c:ext>
                </c:extLst>
              </c15:ser>
            </c15:filteredBarSeries>
            <c15:filteredBarSeries>
              <c15:ser>
                <c:idx val="5"/>
                <c:order val="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sr-Latn-R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Razredna!$A$6:$A$9</c15:sqref>
                        </c15:formulaRef>
                      </c:ext>
                    </c:extLst>
                    <c:strCache>
                      <c:ptCount val="4"/>
                      <c:pt idx="0">
                        <c:v>Davanje pogrdnih imena</c:v>
                      </c:pt>
                      <c:pt idx="1">
                        <c:v>Ismijavanje i zadirkivanje na bolan način</c:v>
                      </c:pt>
                      <c:pt idx="2">
                        <c:v>Širenje lažnih glasina i pokušaj da se odvrate druga djeca od druženja sa žrtvom </c:v>
                      </c:pt>
                      <c:pt idx="3">
                        <c:v>Fizičko nasilje </c:v>
                      </c:pt>
                    </c:strCache>
                  </c:strRef>
                </c:cat>
                <c:val>
                  <c:numRef>
                    <c:extLst xmlns:c15="http://schemas.microsoft.com/office/drawing/2012/chart">
                      <c:ext xmlns:c15="http://schemas.microsoft.com/office/drawing/2012/chart" uri="{02D57815-91ED-43cb-92C2-25804820EDAC}">
                        <c15:formulaRef>
                          <c15:sqref>Razredna!$G$6:$G$9</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6-6299-44D2-AFE8-D1AEFDC14AA1}"/>
                  </c:ext>
                </c:extLst>
              </c15:ser>
            </c15:filteredBarSeries>
            <c15:filteredBarSeries>
              <c15:ser>
                <c:idx val="6"/>
                <c:order val="6"/>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sr-Latn-R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Razredna!$A$6:$A$9</c15:sqref>
                        </c15:formulaRef>
                      </c:ext>
                    </c:extLst>
                    <c:strCache>
                      <c:ptCount val="4"/>
                      <c:pt idx="0">
                        <c:v>Davanje pogrdnih imena</c:v>
                      </c:pt>
                      <c:pt idx="1">
                        <c:v>Ismijavanje i zadirkivanje na bolan način</c:v>
                      </c:pt>
                      <c:pt idx="2">
                        <c:v>Širenje lažnih glasina i pokušaj da se odvrate druga djeca od druženja sa žrtvom </c:v>
                      </c:pt>
                      <c:pt idx="3">
                        <c:v>Fizičko nasilje </c:v>
                      </c:pt>
                    </c:strCache>
                  </c:strRef>
                </c:cat>
                <c:val>
                  <c:numRef>
                    <c:extLst xmlns:c15="http://schemas.microsoft.com/office/drawing/2012/chart">
                      <c:ext xmlns:c15="http://schemas.microsoft.com/office/drawing/2012/chart" uri="{02D57815-91ED-43cb-92C2-25804820EDAC}">
                        <c15:formulaRef>
                          <c15:sqref>Razredna!$H$6:$H$9</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7-6299-44D2-AFE8-D1AEFDC14AA1}"/>
                  </c:ext>
                </c:extLst>
              </c15:ser>
            </c15:filteredBarSeries>
          </c:ext>
        </c:extLst>
      </c:barChart>
      <c:catAx>
        <c:axId val="29873305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sr-Latn-RS"/>
          </a:p>
        </c:txPr>
        <c:crossAx val="299255104"/>
        <c:crosses val="autoZero"/>
        <c:auto val="1"/>
        <c:lblAlgn val="ctr"/>
        <c:lblOffset val="100"/>
        <c:noMultiLvlLbl val="0"/>
      </c:catAx>
      <c:valAx>
        <c:axId val="299255104"/>
        <c:scaling>
          <c:orientation val="minMax"/>
        </c:scaling>
        <c:delete val="1"/>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crossAx val="29873305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sr-Latn-R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hr-HR" dirty="0"/>
              <a:t>RAZREDNA NASTAVA</a:t>
            </a:r>
          </a:p>
        </c:rich>
      </c:tx>
      <c:layout>
        <c:manualLayout>
          <c:xMode val="edge"/>
          <c:yMode val="edge"/>
          <c:x val="0.16416550872317429"/>
          <c:y val="1.6673032524708482E-3"/>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sr-Latn-R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1080000"/>
                </a:lightRig>
              </a:scene3d>
              <a:sp3d>
                <a:bevelT w="38100" h="12700" prst="softRound"/>
              </a:sp3d>
            </c:spPr>
            <c:extLst>
              <c:ext xmlns:c16="http://schemas.microsoft.com/office/drawing/2014/chart" uri="{C3380CC4-5D6E-409C-BE32-E72D297353CC}">
                <c16:uniqueId val="{00000001-D149-4DD9-8861-F16FBC5D22E6}"/>
              </c:ext>
            </c:extLst>
          </c:dPt>
          <c:dPt>
            <c:idx val="1"/>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1080000"/>
                </a:lightRig>
              </a:scene3d>
              <a:sp3d>
                <a:bevelT w="38100" h="12700" prst="softRound"/>
              </a:sp3d>
            </c:spPr>
            <c:extLst>
              <c:ext xmlns:c16="http://schemas.microsoft.com/office/drawing/2014/chart" uri="{C3380CC4-5D6E-409C-BE32-E72D297353CC}">
                <c16:uniqueId val="{00000003-D149-4DD9-8861-F16FBC5D22E6}"/>
              </c:ext>
            </c:extLst>
          </c:dPt>
          <c:dPt>
            <c:idx val="2"/>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1080000"/>
                </a:lightRig>
              </a:scene3d>
              <a:sp3d>
                <a:bevelT w="38100" h="12700" prst="softRound"/>
              </a:sp3d>
            </c:spPr>
            <c:extLst>
              <c:ext xmlns:c16="http://schemas.microsoft.com/office/drawing/2014/chart" uri="{C3380CC4-5D6E-409C-BE32-E72D297353CC}">
                <c16:uniqueId val="{00000005-D149-4DD9-8861-F16FBC5D22E6}"/>
              </c:ext>
            </c:extLst>
          </c:dPt>
          <c:dPt>
            <c:idx val="3"/>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1080000"/>
                </a:lightRig>
              </a:scene3d>
              <a:sp3d>
                <a:bevelT w="38100" h="12700" prst="softRound"/>
              </a:sp3d>
            </c:spPr>
            <c:extLst>
              <c:ext xmlns:c16="http://schemas.microsoft.com/office/drawing/2014/chart" uri="{C3380CC4-5D6E-409C-BE32-E72D297353CC}">
                <c16:uniqueId val="{00000007-D149-4DD9-8861-F16FBC5D22E6}"/>
              </c:ext>
            </c:extLst>
          </c:dPt>
          <c:dPt>
            <c:idx val="4"/>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1080000"/>
                </a:lightRig>
              </a:scene3d>
              <a:sp3d>
                <a:bevelT w="38100" h="12700" prst="softRound"/>
              </a:sp3d>
            </c:spPr>
            <c:extLst>
              <c:ext xmlns:c16="http://schemas.microsoft.com/office/drawing/2014/chart" uri="{C3380CC4-5D6E-409C-BE32-E72D297353CC}">
                <c16:uniqueId val="{00000009-D149-4DD9-8861-F16FBC5D22E6}"/>
              </c:ext>
            </c:extLst>
          </c:dPt>
          <c:dPt>
            <c:idx val="5"/>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1080000"/>
                </a:lightRig>
              </a:scene3d>
              <a:sp3d>
                <a:bevelT w="38100" h="12700" prst="softRound"/>
              </a:sp3d>
            </c:spPr>
            <c:extLst>
              <c:ext xmlns:c16="http://schemas.microsoft.com/office/drawing/2014/chart" uri="{C3380CC4-5D6E-409C-BE32-E72D297353CC}">
                <c16:uniqueId val="{0000000B-D149-4DD9-8861-F16FBC5D22E6}"/>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85000"/>
                      </a:schemeClr>
                    </a:solidFill>
                    <a:latin typeface="+mn-lt"/>
                    <a:ea typeface="+mn-ea"/>
                    <a:cs typeface="+mn-cs"/>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Razredna!$B$34:$B$39</c:f>
              <c:strCache>
                <c:ptCount val="6"/>
                <c:pt idx="0">
                  <c:v>učionica</c:v>
                </c:pt>
                <c:pt idx="1">
                  <c:v>wc </c:v>
                </c:pt>
                <c:pt idx="2">
                  <c:v>dvorana </c:v>
                </c:pt>
                <c:pt idx="3">
                  <c:v>školsko dvorište</c:v>
                </c:pt>
                <c:pt idx="4">
                  <c:v>svugdje se osjećam sigurno</c:v>
                </c:pt>
                <c:pt idx="5">
                  <c:v>na putu od kuće do škole</c:v>
                </c:pt>
              </c:strCache>
            </c:strRef>
          </c:cat>
          <c:val>
            <c:numRef>
              <c:f>Razredna!$C$34:$C$39</c:f>
              <c:numCache>
                <c:formatCode>0.00%</c:formatCode>
                <c:ptCount val="6"/>
                <c:pt idx="0">
                  <c:v>0.48280000000000001</c:v>
                </c:pt>
                <c:pt idx="1">
                  <c:v>3.4500000000000003E-2</c:v>
                </c:pt>
                <c:pt idx="2">
                  <c:v>6.9000000000000006E-2</c:v>
                </c:pt>
                <c:pt idx="3">
                  <c:v>3.4500000000000003E-2</c:v>
                </c:pt>
                <c:pt idx="4">
                  <c:v>0.20019999999999999</c:v>
                </c:pt>
                <c:pt idx="5">
                  <c:v>0.17899999999999999</c:v>
                </c:pt>
              </c:numCache>
            </c:numRef>
          </c:val>
          <c:extLst>
            <c:ext xmlns:c16="http://schemas.microsoft.com/office/drawing/2014/chart" uri="{C3380CC4-5D6E-409C-BE32-E72D297353CC}">
              <c16:uniqueId val="{0000000C-D149-4DD9-8861-F16FBC5D22E6}"/>
            </c:ext>
          </c:extLst>
        </c:ser>
        <c:dLbls>
          <c:dLblPos val="outEnd"/>
          <c:showLegendKey val="0"/>
          <c:showVal val="1"/>
          <c:showCatName val="0"/>
          <c:showSerName val="0"/>
          <c:showPercent val="0"/>
          <c:showBubbleSize val="0"/>
        </c:dLbls>
        <c:gapWidth val="100"/>
        <c:overlap val="-24"/>
        <c:axId val="170839263"/>
        <c:axId val="156400223"/>
      </c:barChart>
      <c:catAx>
        <c:axId val="170839263"/>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sr-Latn-RS"/>
          </a:p>
        </c:txPr>
        <c:crossAx val="156400223"/>
        <c:crosses val="autoZero"/>
        <c:auto val="1"/>
        <c:lblAlgn val="ctr"/>
        <c:lblOffset val="100"/>
        <c:noMultiLvlLbl val="0"/>
      </c:catAx>
      <c:valAx>
        <c:axId val="156400223"/>
        <c:scaling>
          <c:orientation val="minMax"/>
        </c:scaling>
        <c:delete val="1"/>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crossAx val="170839263"/>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sr-Latn-R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Predmetna</a:t>
            </a:r>
            <a:r>
              <a:rPr lang="hr-HR"/>
              <a:t> nastava</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sr-Latn-R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List8!$C$3</c:f>
              <c:strCache>
                <c:ptCount val="1"/>
                <c:pt idx="0">
                  <c:v>Predmetna</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7B45-4B14-9C8C-97C06FA333A9}"/>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B45-4B14-9C8C-97C06FA333A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r-Latn-R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List8!$A$4:$A$5</c:f>
              <c:strCache>
                <c:ptCount val="2"/>
                <c:pt idx="0">
                  <c:v>Da</c:v>
                </c:pt>
                <c:pt idx="1">
                  <c:v>Ne</c:v>
                </c:pt>
              </c:strCache>
            </c:strRef>
          </c:cat>
          <c:val>
            <c:numRef>
              <c:f>List8!$C$4:$C$5</c:f>
              <c:numCache>
                <c:formatCode>0.00%</c:formatCode>
                <c:ptCount val="2"/>
                <c:pt idx="0">
                  <c:v>0.14630000000000001</c:v>
                </c:pt>
                <c:pt idx="1">
                  <c:v>0.85370000000000001</c:v>
                </c:pt>
              </c:numCache>
            </c:numRef>
          </c:val>
          <c:extLst>
            <c:ext xmlns:c16="http://schemas.microsoft.com/office/drawing/2014/chart" uri="{C3380CC4-5D6E-409C-BE32-E72D297353CC}">
              <c16:uniqueId val="{00000004-7B45-4B14-9C8C-97C06FA333A9}"/>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r-Latn-R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hr-HR" dirty="0"/>
              <a:t>PREDMETNA</a:t>
            </a:r>
            <a:r>
              <a:rPr lang="hr-HR" baseline="0" dirty="0"/>
              <a:t> NASTAVA</a:t>
            </a:r>
            <a:endParaRPr lang="hr-HR"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sr-Latn-R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85000"/>
                      </a:schemeClr>
                    </a:solidFill>
                    <a:latin typeface="+mn-lt"/>
                    <a:ea typeface="+mn-ea"/>
                    <a:cs typeface="+mn-cs"/>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Predmetna!$A$28:$A$33</c:f>
              <c:strCache>
                <c:ptCount val="6"/>
                <c:pt idx="0">
                  <c:v>učionica</c:v>
                </c:pt>
                <c:pt idx="1">
                  <c:v>wc </c:v>
                </c:pt>
                <c:pt idx="2">
                  <c:v>dvorana </c:v>
                </c:pt>
                <c:pt idx="3">
                  <c:v>školsko dvorište</c:v>
                </c:pt>
                <c:pt idx="4">
                  <c:v>svugdje se osjećam sigurno</c:v>
                </c:pt>
                <c:pt idx="5">
                  <c:v>na putu od kuće do škole</c:v>
                </c:pt>
              </c:strCache>
            </c:strRef>
          </c:cat>
          <c:val>
            <c:numRef>
              <c:f>Predmetna!$B$28:$B$33</c:f>
              <c:numCache>
                <c:formatCode>0.00%</c:formatCode>
                <c:ptCount val="6"/>
                <c:pt idx="0">
                  <c:v>0.46339999999999998</c:v>
                </c:pt>
                <c:pt idx="1">
                  <c:v>0</c:v>
                </c:pt>
                <c:pt idx="2">
                  <c:v>0</c:v>
                </c:pt>
                <c:pt idx="3">
                  <c:v>4.8800000000000003E-2</c:v>
                </c:pt>
                <c:pt idx="4">
                  <c:v>0.439</c:v>
                </c:pt>
                <c:pt idx="5">
                  <c:v>4.8800000000000003E-2</c:v>
                </c:pt>
              </c:numCache>
            </c:numRef>
          </c:val>
          <c:extLst>
            <c:ext xmlns:c16="http://schemas.microsoft.com/office/drawing/2014/chart" uri="{C3380CC4-5D6E-409C-BE32-E72D297353CC}">
              <c16:uniqueId val="{00000000-6828-408D-B4DB-F155BBF4E741}"/>
            </c:ext>
          </c:extLst>
        </c:ser>
        <c:dLbls>
          <c:dLblPos val="outEnd"/>
          <c:showLegendKey val="0"/>
          <c:showVal val="1"/>
          <c:showCatName val="0"/>
          <c:showSerName val="0"/>
          <c:showPercent val="0"/>
          <c:showBubbleSize val="0"/>
        </c:dLbls>
        <c:gapWidth val="100"/>
        <c:overlap val="-24"/>
        <c:axId val="26615359"/>
        <c:axId val="25439263"/>
      </c:barChart>
      <c:catAx>
        <c:axId val="26615359"/>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sr-Latn-RS"/>
          </a:p>
        </c:txPr>
        <c:crossAx val="25439263"/>
        <c:crosses val="autoZero"/>
        <c:auto val="1"/>
        <c:lblAlgn val="ctr"/>
        <c:lblOffset val="100"/>
        <c:noMultiLvlLbl val="0"/>
      </c:catAx>
      <c:valAx>
        <c:axId val="25439263"/>
        <c:scaling>
          <c:orientation val="minMax"/>
        </c:scaling>
        <c:delete val="1"/>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crossAx val="26615359"/>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sr-Latn-R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hr-HR" sz="2000"/>
              <a:t>Razredna</a:t>
            </a:r>
            <a:r>
              <a:rPr lang="hr-HR" sz="2000" baseline="0"/>
              <a:t> nastava</a:t>
            </a:r>
            <a:endParaRPr lang="hr-HR"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sr-Latn-R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061-4278-8942-C06CBD057AA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061-4278-8942-C06CBD057AA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sr-Latn-R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List9!$A$3:$A$4</c:f>
              <c:strCache>
                <c:ptCount val="2"/>
                <c:pt idx="0">
                  <c:v>Uznemirujuće poruke (mail, sms)</c:v>
                </c:pt>
                <c:pt idx="1">
                  <c:v>Neisitine na društvenim mrežama</c:v>
                </c:pt>
              </c:strCache>
            </c:strRef>
          </c:cat>
          <c:val>
            <c:numRef>
              <c:f>List9!$B$3:$B$4</c:f>
              <c:numCache>
                <c:formatCode>0.00%</c:formatCode>
                <c:ptCount val="2"/>
                <c:pt idx="0">
                  <c:v>0.13800000000000001</c:v>
                </c:pt>
                <c:pt idx="1">
                  <c:v>6.9000000000000006E-2</c:v>
                </c:pt>
              </c:numCache>
            </c:numRef>
          </c:val>
          <c:extLst>
            <c:ext xmlns:c16="http://schemas.microsoft.com/office/drawing/2014/chart" uri="{C3380CC4-5D6E-409C-BE32-E72D297353CC}">
              <c16:uniqueId val="{00000004-B061-4278-8942-C06CBD057AAC}"/>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16746386037692398"/>
          <c:y val="0.84182099204762417"/>
          <c:w val="0.66507211357256046"/>
          <c:h val="0.1414920263820740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hr-HR" sz="2000"/>
              <a:t>Predmetna nastava</a:t>
            </a:r>
          </a:p>
        </c:rich>
      </c:tx>
      <c:layout>
        <c:manualLayout>
          <c:xMode val="edge"/>
          <c:yMode val="edge"/>
          <c:x val="0.36548770701556815"/>
          <c:y val="2.2249308760402538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sr-Latn-R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5508404672873699E-2"/>
          <c:y val="0.15121033173806958"/>
          <c:w val="0.85635579931695349"/>
          <c:h val="0.70186210947097882"/>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D48-4DA0-875A-07549144F96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D48-4DA0-875A-07549144F963}"/>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48-4DA0-875A-07549144F963}"/>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48-4DA0-875A-07549144F96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sr-Latn-RS"/>
              </a:p>
            </c:txPr>
            <c:showLegendKey val="0"/>
            <c:showVal val="0"/>
            <c:showCatName val="0"/>
            <c:showSerName val="0"/>
            <c:showPercent val="0"/>
            <c:showBubbleSize val="0"/>
            <c:extLst>
              <c:ext xmlns:c15="http://schemas.microsoft.com/office/drawing/2012/chart" uri="{CE6537A1-D6FC-4f65-9D91-7224C49458BB}"/>
            </c:extLst>
          </c:dLbls>
          <c:cat>
            <c:strRef>
              <c:f>List9!$A$3:$A$4</c:f>
              <c:strCache>
                <c:ptCount val="2"/>
                <c:pt idx="0">
                  <c:v>Uznemirujuće poruke (mail, sms)</c:v>
                </c:pt>
                <c:pt idx="1">
                  <c:v>Neisitine na društvenim mrežama</c:v>
                </c:pt>
              </c:strCache>
            </c:strRef>
          </c:cat>
          <c:val>
            <c:numRef>
              <c:f>List9!$C$3:$C$4</c:f>
              <c:numCache>
                <c:formatCode>0.00%</c:formatCode>
                <c:ptCount val="2"/>
                <c:pt idx="0">
                  <c:v>9.7600000000000006E-2</c:v>
                </c:pt>
                <c:pt idx="1">
                  <c:v>2.4400000000000002E-2</c:v>
                </c:pt>
              </c:numCache>
            </c:numRef>
          </c:val>
          <c:extLst>
            <c:ext xmlns:c16="http://schemas.microsoft.com/office/drawing/2014/chart" uri="{C3380CC4-5D6E-409C-BE32-E72D297353CC}">
              <c16:uniqueId val="{00000004-9D48-4DA0-875A-07549144F963}"/>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13167079219049257"/>
          <c:y val="0.87241379159317756"/>
          <c:w val="0.73665823211287684"/>
          <c:h val="0.1108992268365205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r-Latn-R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Razredna</a:t>
            </a:r>
            <a:r>
              <a:rPr lang="hr-HR"/>
              <a:t> nastava</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sr-Latn-RS"/>
        </a:p>
      </c:txPr>
    </c:title>
    <c:autoTitleDeleted val="0"/>
    <c:plotArea>
      <c:layout/>
      <c:pieChart>
        <c:varyColors val="1"/>
        <c:ser>
          <c:idx val="0"/>
          <c:order val="0"/>
          <c:tx>
            <c:strRef>
              <c:f>List7!$B$5</c:f>
              <c:strCache>
                <c:ptCount val="1"/>
                <c:pt idx="0">
                  <c:v>Razredna</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911-48D5-990F-058B67AB237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911-48D5-990F-058B67AB237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911-48D5-990F-058B67AB237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r-Latn-R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List7!$A$6:$A$8</c:f>
              <c:strCache>
                <c:ptCount val="3"/>
                <c:pt idx="0">
                  <c:v>Odgovarajuće </c:v>
                </c:pt>
                <c:pt idx="1">
                  <c:v>Previše stroge </c:v>
                </c:pt>
                <c:pt idx="2">
                  <c:v>Previše blage </c:v>
                </c:pt>
              </c:strCache>
            </c:strRef>
          </c:cat>
          <c:val>
            <c:numRef>
              <c:f>List7!$B$6:$B$8</c:f>
              <c:numCache>
                <c:formatCode>General</c:formatCode>
                <c:ptCount val="3"/>
                <c:pt idx="0">
                  <c:v>65.52</c:v>
                </c:pt>
                <c:pt idx="1">
                  <c:v>13.79</c:v>
                </c:pt>
                <c:pt idx="2">
                  <c:v>20.69</c:v>
                </c:pt>
              </c:numCache>
            </c:numRef>
          </c:val>
          <c:extLst>
            <c:ext xmlns:c16="http://schemas.microsoft.com/office/drawing/2014/chart" uri="{C3380CC4-5D6E-409C-BE32-E72D297353CC}">
              <c16:uniqueId val="{00000006-5911-48D5-990F-058B67AB237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sr-Latn-R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r-Latn-R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Predmetna</a:t>
            </a:r>
            <a:r>
              <a:rPr lang="hr-HR"/>
              <a:t> nastava</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sr-Latn-RS"/>
        </a:p>
      </c:txPr>
    </c:title>
    <c:autoTitleDeleted val="0"/>
    <c:plotArea>
      <c:layout/>
      <c:pieChart>
        <c:varyColors val="1"/>
        <c:ser>
          <c:idx val="0"/>
          <c:order val="0"/>
          <c:tx>
            <c:strRef>
              <c:f>List7!$C$5</c:f>
              <c:strCache>
                <c:ptCount val="1"/>
                <c:pt idx="0">
                  <c:v>Predmetna</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0F4-420F-AC31-75D600E2C4D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0F4-420F-AC31-75D600E2C4D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0F4-420F-AC31-75D600E2C4D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r-Latn-R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List7!$A$6:$A$8</c:f>
              <c:strCache>
                <c:ptCount val="3"/>
                <c:pt idx="0">
                  <c:v>Odgovarajuće </c:v>
                </c:pt>
                <c:pt idx="1">
                  <c:v>Previše stroge </c:v>
                </c:pt>
                <c:pt idx="2">
                  <c:v>Previše blage </c:v>
                </c:pt>
              </c:strCache>
            </c:strRef>
          </c:cat>
          <c:val>
            <c:numRef>
              <c:f>List7!$C$6:$C$8</c:f>
              <c:numCache>
                <c:formatCode>General</c:formatCode>
                <c:ptCount val="3"/>
                <c:pt idx="0">
                  <c:v>78.05</c:v>
                </c:pt>
                <c:pt idx="1">
                  <c:v>4.88</c:v>
                </c:pt>
                <c:pt idx="2">
                  <c:v>17.07</c:v>
                </c:pt>
              </c:numCache>
            </c:numRef>
          </c:val>
          <c:extLst>
            <c:ext xmlns:c16="http://schemas.microsoft.com/office/drawing/2014/chart" uri="{C3380CC4-5D6E-409C-BE32-E72D297353CC}">
              <c16:uniqueId val="{00000006-00F4-420F-AC31-75D600E2C4D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sr-Latn-R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r-Latn-R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Razredna</a:t>
            </a:r>
            <a:r>
              <a:rPr lang="hr-HR"/>
              <a:t> nastava</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sr-Latn-R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List4!$B$2</c:f>
              <c:strCache>
                <c:ptCount val="1"/>
                <c:pt idx="0">
                  <c:v>Razredna</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260-4815-832E-EF7E0DAF3E52}"/>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0260-4815-832E-EF7E0DAF3E52}"/>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0260-4815-832E-EF7E0DAF3E52}"/>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0260-4815-832E-EF7E0DAF3E52}"/>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0260-4815-832E-EF7E0DAF3E5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r-Latn-R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List4!$A$3:$A$7</c:f>
              <c:strCache>
                <c:ptCount val="5"/>
                <c:pt idx="0">
                  <c:v>Fizičko</c:v>
                </c:pt>
                <c:pt idx="1">
                  <c:v>Verbalno</c:v>
                </c:pt>
                <c:pt idx="2">
                  <c:v>Socijalno </c:v>
                </c:pt>
                <c:pt idx="3">
                  <c:v>Elektroničko nasilje</c:v>
                </c:pt>
                <c:pt idx="4">
                  <c:v>Nema nasilja</c:v>
                </c:pt>
              </c:strCache>
            </c:strRef>
          </c:cat>
          <c:val>
            <c:numRef>
              <c:f>List4!$B$3:$B$7</c:f>
              <c:numCache>
                <c:formatCode>0.00%</c:formatCode>
                <c:ptCount val="5"/>
                <c:pt idx="0">
                  <c:v>0.31040000000000001</c:v>
                </c:pt>
                <c:pt idx="1">
                  <c:v>0.10340000000000001</c:v>
                </c:pt>
                <c:pt idx="2">
                  <c:v>0.10340000000000001</c:v>
                </c:pt>
                <c:pt idx="3">
                  <c:v>6.9000000000000006E-2</c:v>
                </c:pt>
                <c:pt idx="4">
                  <c:v>0.4138</c:v>
                </c:pt>
              </c:numCache>
            </c:numRef>
          </c:val>
          <c:extLst>
            <c:ext xmlns:c16="http://schemas.microsoft.com/office/drawing/2014/chart" uri="{C3380CC4-5D6E-409C-BE32-E72D297353CC}">
              <c16:uniqueId val="{0000000A-0260-4815-832E-EF7E0DAF3E52}"/>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r-Latn-R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hr-HR"/>
              <a:t>Predmetna nastava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sr-Latn-R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List4!$C$2</c:f>
              <c:strCache>
                <c:ptCount val="1"/>
                <c:pt idx="0">
                  <c:v>Predmetna</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62B8-413E-8860-C8A81BEB5BD9}"/>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62B8-413E-8860-C8A81BEB5BD9}"/>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62B8-413E-8860-C8A81BEB5BD9}"/>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62B8-413E-8860-C8A81BEB5BD9}"/>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62B8-413E-8860-C8A81BEB5BD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r-Latn-R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List4!$A$3:$A$7</c:f>
              <c:strCache>
                <c:ptCount val="5"/>
                <c:pt idx="0">
                  <c:v>Fizičko</c:v>
                </c:pt>
                <c:pt idx="1">
                  <c:v>Verbalno</c:v>
                </c:pt>
                <c:pt idx="2">
                  <c:v>Socijalno </c:v>
                </c:pt>
                <c:pt idx="3">
                  <c:v>Elektroničko nasilje</c:v>
                </c:pt>
                <c:pt idx="4">
                  <c:v>Nema nasilja</c:v>
                </c:pt>
              </c:strCache>
            </c:strRef>
          </c:cat>
          <c:val>
            <c:numRef>
              <c:f>List4!$C$3:$C$7</c:f>
              <c:numCache>
                <c:formatCode>0.00%</c:formatCode>
                <c:ptCount val="5"/>
                <c:pt idx="0">
                  <c:v>0.2195</c:v>
                </c:pt>
                <c:pt idx="1">
                  <c:v>9.7600000000000006E-2</c:v>
                </c:pt>
                <c:pt idx="2">
                  <c:v>0.2195</c:v>
                </c:pt>
                <c:pt idx="3">
                  <c:v>2.4400000000000002E-2</c:v>
                </c:pt>
                <c:pt idx="4">
                  <c:v>0.439</c:v>
                </c:pt>
              </c:numCache>
            </c:numRef>
          </c:val>
          <c:extLst>
            <c:ext xmlns:c16="http://schemas.microsoft.com/office/drawing/2014/chart" uri="{C3380CC4-5D6E-409C-BE32-E72D297353CC}">
              <c16:uniqueId val="{0000000A-62B8-413E-8860-C8A81BEB5BD9}"/>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r-Latn-R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2000"/>
              <a:t>Razredna</a:t>
            </a:r>
            <a:r>
              <a:rPr lang="hr-HR" sz="2000"/>
              <a:t> nastava</a:t>
            </a:r>
            <a:endParaRPr lang="en-US" sz="2000"/>
          </a:p>
        </c:rich>
      </c:tx>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sr-Latn-R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List2!$B$2</c:f>
              <c:strCache>
                <c:ptCount val="1"/>
                <c:pt idx="0">
                  <c:v>Razredna</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277D-4FED-9417-10EBAD1A1FE1}"/>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277D-4FED-9417-10EBAD1A1FE1}"/>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277D-4FED-9417-10EBAD1A1FE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sr-Latn-R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List2!$A$3:$A$5</c:f>
              <c:strCache>
                <c:ptCount val="3"/>
                <c:pt idx="0">
                  <c:v>Djevojčicama</c:v>
                </c:pt>
                <c:pt idx="1">
                  <c:v>Dječacima</c:v>
                </c:pt>
                <c:pt idx="2">
                  <c:v>Podjednako</c:v>
                </c:pt>
              </c:strCache>
            </c:strRef>
          </c:cat>
          <c:val>
            <c:numRef>
              <c:f>List2!$B$3:$B$5</c:f>
              <c:numCache>
                <c:formatCode>0.00%</c:formatCode>
                <c:ptCount val="3"/>
                <c:pt idx="0">
                  <c:v>0.1724</c:v>
                </c:pt>
                <c:pt idx="1">
                  <c:v>0.37930000000000003</c:v>
                </c:pt>
                <c:pt idx="2">
                  <c:v>0.44829999999999998</c:v>
                </c:pt>
              </c:numCache>
            </c:numRef>
          </c:val>
          <c:extLst>
            <c:ext xmlns:c16="http://schemas.microsoft.com/office/drawing/2014/chart" uri="{C3380CC4-5D6E-409C-BE32-E72D297353CC}">
              <c16:uniqueId val="{00000006-277D-4FED-9417-10EBAD1A1FE1}"/>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r-Latn-R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2000"/>
              <a:t>Predmetna</a:t>
            </a:r>
            <a:r>
              <a:rPr lang="hr-HR" sz="2000"/>
              <a:t> nastava</a:t>
            </a:r>
            <a:endParaRPr lang="en-US" sz="2000"/>
          </a:p>
        </c:rich>
      </c:tx>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sr-Latn-R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List2!$C$2</c:f>
              <c:strCache>
                <c:ptCount val="1"/>
                <c:pt idx="0">
                  <c:v>Predmetna</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C845-4A77-989F-10CB59C7BDBE}"/>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C845-4A77-989F-10CB59C7BDBE}"/>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C845-4A77-989F-10CB59C7BDB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sr-Latn-R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List2!$A$3:$A$5</c:f>
              <c:strCache>
                <c:ptCount val="3"/>
                <c:pt idx="0">
                  <c:v>Djevojčicama</c:v>
                </c:pt>
                <c:pt idx="1">
                  <c:v>Dječacima</c:v>
                </c:pt>
                <c:pt idx="2">
                  <c:v>Podjednako</c:v>
                </c:pt>
              </c:strCache>
            </c:strRef>
          </c:cat>
          <c:val>
            <c:numRef>
              <c:f>List2!$C$3:$C$5</c:f>
              <c:numCache>
                <c:formatCode>0.00%</c:formatCode>
                <c:ptCount val="3"/>
                <c:pt idx="0">
                  <c:v>0.21510000000000001</c:v>
                </c:pt>
                <c:pt idx="1">
                  <c:v>0.24390000000000001</c:v>
                </c:pt>
                <c:pt idx="2">
                  <c:v>0.54100000000000004</c:v>
                </c:pt>
              </c:numCache>
            </c:numRef>
          </c:val>
          <c:extLst>
            <c:ext xmlns:c16="http://schemas.microsoft.com/office/drawing/2014/chart" uri="{C3380CC4-5D6E-409C-BE32-E72D297353CC}">
              <c16:uniqueId val="{00000006-C845-4A77-989F-10CB59C7BDBE}"/>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sr-Latn-R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r-Latn-R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2000"/>
              <a:t>Razredna</a:t>
            </a:r>
            <a:r>
              <a:rPr lang="hr-HR" sz="2000"/>
              <a:t> nastava</a:t>
            </a:r>
            <a:endParaRPr lang="en-US" sz="2000"/>
          </a:p>
        </c:rich>
      </c:tx>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sr-Latn-RS"/>
        </a:p>
      </c:txPr>
    </c:title>
    <c:autoTitleDeleted val="0"/>
    <c:plotArea>
      <c:layout/>
      <c:barChart>
        <c:barDir val="col"/>
        <c:grouping val="clustered"/>
        <c:varyColors val="0"/>
        <c:ser>
          <c:idx val="0"/>
          <c:order val="0"/>
          <c:tx>
            <c:strRef>
              <c:f>List1!$B$2</c:f>
              <c:strCache>
                <c:ptCount val="1"/>
                <c:pt idx="0">
                  <c:v>Razredna</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sr-Latn-R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List1!$A$3:$A$6</c:f>
              <c:strCache>
                <c:ptCount val="4"/>
                <c:pt idx="0">
                  <c:v>Nadareni učenici </c:v>
                </c:pt>
                <c:pt idx="1">
                  <c:v>Loši učenici </c:v>
                </c:pt>
                <c:pt idx="2">
                  <c:v>Prosječni učenici </c:v>
                </c:pt>
                <c:pt idx="3">
                  <c:v>Nemirni učenici</c:v>
                </c:pt>
              </c:strCache>
            </c:strRef>
          </c:cat>
          <c:val>
            <c:numRef>
              <c:f>List1!$B$3:$B$6</c:f>
              <c:numCache>
                <c:formatCode>0.00%</c:formatCode>
                <c:ptCount val="4"/>
                <c:pt idx="0">
                  <c:v>0.41370000000000001</c:v>
                </c:pt>
                <c:pt idx="1">
                  <c:v>0.1724</c:v>
                </c:pt>
                <c:pt idx="2">
                  <c:v>0.13800000000000001</c:v>
                </c:pt>
                <c:pt idx="3">
                  <c:v>0.27589999999999998</c:v>
                </c:pt>
              </c:numCache>
            </c:numRef>
          </c:val>
          <c:extLst>
            <c:ext xmlns:c16="http://schemas.microsoft.com/office/drawing/2014/chart" uri="{C3380CC4-5D6E-409C-BE32-E72D297353CC}">
              <c16:uniqueId val="{00000000-46CC-4698-B5B1-AABADC15D382}"/>
            </c:ext>
          </c:extLst>
        </c:ser>
        <c:dLbls>
          <c:dLblPos val="inEnd"/>
          <c:showLegendKey val="0"/>
          <c:showVal val="1"/>
          <c:showCatName val="0"/>
          <c:showSerName val="0"/>
          <c:showPercent val="0"/>
          <c:showBubbleSize val="0"/>
        </c:dLbls>
        <c:gapWidth val="65"/>
        <c:axId val="939483151"/>
        <c:axId val="1164399519"/>
      </c:barChart>
      <c:catAx>
        <c:axId val="939483151"/>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sr-Latn-RS"/>
          </a:p>
        </c:txPr>
        <c:crossAx val="1164399519"/>
        <c:crosses val="autoZero"/>
        <c:auto val="1"/>
        <c:lblAlgn val="ctr"/>
        <c:lblOffset val="100"/>
        <c:noMultiLvlLbl val="0"/>
      </c:catAx>
      <c:valAx>
        <c:axId val="1164399519"/>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939483151"/>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r-Latn-R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2000"/>
              <a:t>Predmetna</a:t>
            </a:r>
            <a:r>
              <a:rPr lang="hr-HR" sz="2000"/>
              <a:t> nastava</a:t>
            </a:r>
            <a:endParaRPr lang="en-US" sz="2000"/>
          </a:p>
        </c:rich>
      </c:tx>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sr-Latn-RS"/>
        </a:p>
      </c:txPr>
    </c:title>
    <c:autoTitleDeleted val="0"/>
    <c:plotArea>
      <c:layout/>
      <c:barChart>
        <c:barDir val="col"/>
        <c:grouping val="clustered"/>
        <c:varyColors val="0"/>
        <c:ser>
          <c:idx val="0"/>
          <c:order val="0"/>
          <c:tx>
            <c:strRef>
              <c:f>List1!$C$2</c:f>
              <c:strCache>
                <c:ptCount val="1"/>
                <c:pt idx="0">
                  <c:v>Predmetna</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sr-Latn-R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List1!$A$3:$A$6</c:f>
              <c:strCache>
                <c:ptCount val="4"/>
                <c:pt idx="0">
                  <c:v>Nadareni učenici </c:v>
                </c:pt>
                <c:pt idx="1">
                  <c:v>Loši učenici </c:v>
                </c:pt>
                <c:pt idx="2">
                  <c:v>Prosječni učenici </c:v>
                </c:pt>
                <c:pt idx="3">
                  <c:v>Nemirni učenici</c:v>
                </c:pt>
              </c:strCache>
            </c:strRef>
          </c:cat>
          <c:val>
            <c:numRef>
              <c:f>List1!$C$3:$C$6</c:f>
              <c:numCache>
                <c:formatCode>0.00%</c:formatCode>
                <c:ptCount val="4"/>
                <c:pt idx="0">
                  <c:v>0.439</c:v>
                </c:pt>
                <c:pt idx="1">
                  <c:v>0.1951</c:v>
                </c:pt>
                <c:pt idx="2">
                  <c:v>0.122</c:v>
                </c:pt>
                <c:pt idx="3">
                  <c:v>0.24390000000000001</c:v>
                </c:pt>
              </c:numCache>
            </c:numRef>
          </c:val>
          <c:extLst>
            <c:ext xmlns:c16="http://schemas.microsoft.com/office/drawing/2014/chart" uri="{C3380CC4-5D6E-409C-BE32-E72D297353CC}">
              <c16:uniqueId val="{00000000-F0B4-485E-A13F-7EA295FE2988}"/>
            </c:ext>
          </c:extLst>
        </c:ser>
        <c:dLbls>
          <c:dLblPos val="inEnd"/>
          <c:showLegendKey val="0"/>
          <c:showVal val="1"/>
          <c:showCatName val="0"/>
          <c:showSerName val="0"/>
          <c:showPercent val="0"/>
          <c:showBubbleSize val="0"/>
        </c:dLbls>
        <c:gapWidth val="65"/>
        <c:axId val="1218766111"/>
        <c:axId val="1164387871"/>
      </c:barChart>
      <c:catAx>
        <c:axId val="1218766111"/>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sr-Latn-RS"/>
          </a:p>
        </c:txPr>
        <c:crossAx val="1164387871"/>
        <c:crosses val="autoZero"/>
        <c:auto val="1"/>
        <c:lblAlgn val="ctr"/>
        <c:lblOffset val="100"/>
        <c:noMultiLvlLbl val="0"/>
      </c:catAx>
      <c:valAx>
        <c:axId val="1164387871"/>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1218766111"/>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r-Latn-R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Razredna</a:t>
            </a:r>
            <a:r>
              <a:rPr lang="hr-HR"/>
              <a:t> nastava</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sr-Latn-RS"/>
        </a:p>
      </c:txPr>
    </c:title>
    <c:autoTitleDeleted val="0"/>
    <c:plotArea>
      <c:layout/>
      <c:barChart>
        <c:barDir val="bar"/>
        <c:grouping val="clustered"/>
        <c:varyColors val="0"/>
        <c:ser>
          <c:idx val="0"/>
          <c:order val="0"/>
          <c:tx>
            <c:strRef>
              <c:f>List3!$B$2</c:f>
              <c:strCache>
                <c:ptCount val="1"/>
                <c:pt idx="0">
                  <c:v>Razredna</c:v>
                </c:pt>
              </c:strCache>
            </c:strRef>
          </c:tx>
          <c:spPr>
            <a:solidFill>
              <a:schemeClr val="accent1"/>
            </a:solidFill>
            <a:ln>
              <a:noFill/>
            </a:ln>
            <a:effectLst>
              <a:outerShdw blurRad="254000" sx="102000" sy="102000" algn="ctr" rotWithShape="0">
                <a:prstClr val="black">
                  <a:alpha val="20000"/>
                </a:prstClr>
              </a:outerShdw>
            </a:effectLst>
          </c:spPr>
          <c:invertIfNegative val="0"/>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sr-Latn-R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List3!$A$3:$A$8</c:f>
              <c:strCache>
                <c:ptCount val="6"/>
                <c:pt idx="0">
                  <c:v>Učionica</c:v>
                </c:pt>
                <c:pt idx="1">
                  <c:v>Wc</c:v>
                </c:pt>
                <c:pt idx="2">
                  <c:v>Dvorana </c:v>
                </c:pt>
                <c:pt idx="3">
                  <c:v>Školsko dvorište</c:v>
                </c:pt>
                <c:pt idx="4">
                  <c:v>Svugdje se osjećam sigurno</c:v>
                </c:pt>
                <c:pt idx="5">
                  <c:v>Na putu od kuće do škole</c:v>
                </c:pt>
              </c:strCache>
            </c:strRef>
          </c:cat>
          <c:val>
            <c:numRef>
              <c:f>List3!$B$3:$B$8</c:f>
              <c:numCache>
                <c:formatCode>0.00%</c:formatCode>
                <c:ptCount val="6"/>
                <c:pt idx="0">
                  <c:v>0</c:v>
                </c:pt>
                <c:pt idx="1">
                  <c:v>0.2414</c:v>
                </c:pt>
                <c:pt idx="2">
                  <c:v>6.9000000000000006E-2</c:v>
                </c:pt>
                <c:pt idx="3">
                  <c:v>0.31030000000000002</c:v>
                </c:pt>
                <c:pt idx="4">
                  <c:v>0.13800000000000001</c:v>
                </c:pt>
                <c:pt idx="5">
                  <c:v>0.24129999999999999</c:v>
                </c:pt>
              </c:numCache>
            </c:numRef>
          </c:val>
          <c:extLst>
            <c:ext xmlns:c16="http://schemas.microsoft.com/office/drawing/2014/chart" uri="{C3380CC4-5D6E-409C-BE32-E72D297353CC}">
              <c16:uniqueId val="{00000000-B1C4-483A-8D42-24BC91190D32}"/>
            </c:ext>
          </c:extLst>
        </c:ser>
        <c:dLbls>
          <c:showLegendKey val="0"/>
          <c:showVal val="0"/>
          <c:showCatName val="0"/>
          <c:showSerName val="0"/>
          <c:showPercent val="0"/>
          <c:showBubbleSize val="0"/>
        </c:dLbls>
        <c:gapWidth val="150"/>
        <c:axId val="1170532079"/>
        <c:axId val="1164404095"/>
      </c:barChart>
      <c:valAx>
        <c:axId val="1164404095"/>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out"/>
        <c:minorTickMark val="none"/>
        <c:tickLblPos val="nextTo"/>
        <c:crossAx val="1170532079"/>
        <c:crosses val="autoZero"/>
        <c:crossBetween val="between"/>
      </c:valAx>
      <c:catAx>
        <c:axId val="1170532079"/>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sr-Latn-RS"/>
          </a:p>
        </c:txPr>
        <c:crossAx val="116440409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sr-Latn-R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5B3AF948-6C51-4643-9FB2-EAFFA74979A0}" type="datetimeFigureOut">
              <a:rPr lang="hr-HR" smtClean="0"/>
              <a:t>21.2.2020.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F668945-69F7-487B-9186-9D1CB20AE1A3}" type="slidenum">
              <a:rPr lang="hr-HR" smtClean="0"/>
              <a:t>‹#›</a:t>
            </a:fld>
            <a:endParaRPr lang="hr-HR"/>
          </a:p>
        </p:txBody>
      </p:sp>
    </p:spTree>
    <p:extLst>
      <p:ext uri="{BB962C8B-B14F-4D97-AF65-F5344CB8AC3E}">
        <p14:creationId xmlns:p14="http://schemas.microsoft.com/office/powerpoint/2010/main" val="4188733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5B3AF948-6C51-4643-9FB2-EAFFA74979A0}" type="datetimeFigureOut">
              <a:rPr lang="hr-HR" smtClean="0"/>
              <a:t>21.2.2020.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F668945-69F7-487B-9186-9D1CB20AE1A3}" type="slidenum">
              <a:rPr lang="hr-HR" smtClean="0"/>
              <a:t>‹#›</a:t>
            </a:fld>
            <a:endParaRPr lang="hr-HR"/>
          </a:p>
        </p:txBody>
      </p:sp>
    </p:spTree>
    <p:extLst>
      <p:ext uri="{BB962C8B-B14F-4D97-AF65-F5344CB8AC3E}">
        <p14:creationId xmlns:p14="http://schemas.microsoft.com/office/powerpoint/2010/main" val="222647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5B3AF948-6C51-4643-9FB2-EAFFA74979A0}" type="datetimeFigureOut">
              <a:rPr lang="hr-HR" smtClean="0"/>
              <a:t>21.2.2020.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F668945-69F7-487B-9186-9D1CB20AE1A3}" type="slidenum">
              <a:rPr lang="hr-HR" smtClean="0"/>
              <a:t>‹#›</a:t>
            </a:fld>
            <a:endParaRPr lang="hr-HR"/>
          </a:p>
        </p:txBody>
      </p:sp>
    </p:spTree>
    <p:extLst>
      <p:ext uri="{BB962C8B-B14F-4D97-AF65-F5344CB8AC3E}">
        <p14:creationId xmlns:p14="http://schemas.microsoft.com/office/powerpoint/2010/main" val="2233570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5B3AF948-6C51-4643-9FB2-EAFFA74979A0}" type="datetimeFigureOut">
              <a:rPr lang="hr-HR" smtClean="0"/>
              <a:t>21.2.2020.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F668945-69F7-487B-9186-9D1CB20AE1A3}" type="slidenum">
              <a:rPr lang="hr-HR" smtClean="0"/>
              <a:t>‹#›</a:t>
            </a:fld>
            <a:endParaRPr lang="hr-HR"/>
          </a:p>
        </p:txBody>
      </p:sp>
    </p:spTree>
    <p:extLst>
      <p:ext uri="{BB962C8B-B14F-4D97-AF65-F5344CB8AC3E}">
        <p14:creationId xmlns:p14="http://schemas.microsoft.com/office/powerpoint/2010/main" val="752964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5B3AF948-6C51-4643-9FB2-EAFFA74979A0}" type="datetimeFigureOut">
              <a:rPr lang="hr-HR" smtClean="0"/>
              <a:t>21.2.2020.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F668945-69F7-487B-9186-9D1CB20AE1A3}" type="slidenum">
              <a:rPr lang="hr-HR" smtClean="0"/>
              <a:t>‹#›</a:t>
            </a:fld>
            <a:endParaRPr lang="hr-HR"/>
          </a:p>
        </p:txBody>
      </p:sp>
    </p:spTree>
    <p:extLst>
      <p:ext uri="{BB962C8B-B14F-4D97-AF65-F5344CB8AC3E}">
        <p14:creationId xmlns:p14="http://schemas.microsoft.com/office/powerpoint/2010/main" val="2149843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5B3AF948-6C51-4643-9FB2-EAFFA74979A0}" type="datetimeFigureOut">
              <a:rPr lang="hr-HR" smtClean="0"/>
              <a:t>21.2.2020.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F668945-69F7-487B-9186-9D1CB20AE1A3}" type="slidenum">
              <a:rPr lang="hr-HR" smtClean="0"/>
              <a:t>‹#›</a:t>
            </a:fld>
            <a:endParaRPr lang="hr-HR"/>
          </a:p>
        </p:txBody>
      </p:sp>
    </p:spTree>
    <p:extLst>
      <p:ext uri="{BB962C8B-B14F-4D97-AF65-F5344CB8AC3E}">
        <p14:creationId xmlns:p14="http://schemas.microsoft.com/office/powerpoint/2010/main" val="2505969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5B3AF948-6C51-4643-9FB2-EAFFA74979A0}" type="datetimeFigureOut">
              <a:rPr lang="hr-HR" smtClean="0"/>
              <a:t>21.2.2020.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AF668945-69F7-487B-9186-9D1CB20AE1A3}" type="slidenum">
              <a:rPr lang="hr-HR" smtClean="0"/>
              <a:t>‹#›</a:t>
            </a:fld>
            <a:endParaRPr lang="hr-HR"/>
          </a:p>
        </p:txBody>
      </p:sp>
    </p:spTree>
    <p:extLst>
      <p:ext uri="{BB962C8B-B14F-4D97-AF65-F5344CB8AC3E}">
        <p14:creationId xmlns:p14="http://schemas.microsoft.com/office/powerpoint/2010/main" val="2991615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5B3AF948-6C51-4643-9FB2-EAFFA74979A0}" type="datetimeFigureOut">
              <a:rPr lang="hr-HR" smtClean="0"/>
              <a:t>21.2.2020.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AF668945-69F7-487B-9186-9D1CB20AE1A3}" type="slidenum">
              <a:rPr lang="hr-HR" smtClean="0"/>
              <a:t>‹#›</a:t>
            </a:fld>
            <a:endParaRPr lang="hr-HR"/>
          </a:p>
        </p:txBody>
      </p:sp>
    </p:spTree>
    <p:extLst>
      <p:ext uri="{BB962C8B-B14F-4D97-AF65-F5344CB8AC3E}">
        <p14:creationId xmlns:p14="http://schemas.microsoft.com/office/powerpoint/2010/main" val="1020693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AF948-6C51-4643-9FB2-EAFFA74979A0}" type="datetimeFigureOut">
              <a:rPr lang="hr-HR" smtClean="0"/>
              <a:t>21.2.2020.</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AF668945-69F7-487B-9186-9D1CB20AE1A3}" type="slidenum">
              <a:rPr lang="hr-HR" smtClean="0"/>
              <a:t>‹#›</a:t>
            </a:fld>
            <a:endParaRPr lang="hr-HR"/>
          </a:p>
        </p:txBody>
      </p:sp>
    </p:spTree>
    <p:extLst>
      <p:ext uri="{BB962C8B-B14F-4D97-AF65-F5344CB8AC3E}">
        <p14:creationId xmlns:p14="http://schemas.microsoft.com/office/powerpoint/2010/main" val="4260884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5B3AF948-6C51-4643-9FB2-EAFFA74979A0}" type="datetimeFigureOut">
              <a:rPr lang="hr-HR" smtClean="0"/>
              <a:t>21.2.2020.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F668945-69F7-487B-9186-9D1CB20AE1A3}" type="slidenum">
              <a:rPr lang="hr-HR" smtClean="0"/>
              <a:t>‹#›</a:t>
            </a:fld>
            <a:endParaRPr lang="hr-HR"/>
          </a:p>
        </p:txBody>
      </p:sp>
    </p:spTree>
    <p:extLst>
      <p:ext uri="{BB962C8B-B14F-4D97-AF65-F5344CB8AC3E}">
        <p14:creationId xmlns:p14="http://schemas.microsoft.com/office/powerpoint/2010/main" val="1945622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5B3AF948-6C51-4643-9FB2-EAFFA74979A0}" type="datetimeFigureOut">
              <a:rPr lang="hr-HR" smtClean="0"/>
              <a:t>21.2.2020.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F668945-69F7-487B-9186-9D1CB20AE1A3}" type="slidenum">
              <a:rPr lang="hr-HR" smtClean="0"/>
              <a:t>‹#›</a:t>
            </a:fld>
            <a:endParaRPr lang="hr-HR"/>
          </a:p>
        </p:txBody>
      </p:sp>
    </p:spTree>
    <p:extLst>
      <p:ext uri="{BB962C8B-B14F-4D97-AF65-F5344CB8AC3E}">
        <p14:creationId xmlns:p14="http://schemas.microsoft.com/office/powerpoint/2010/main" val="1303321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AF948-6C51-4643-9FB2-EAFFA74979A0}" type="datetimeFigureOut">
              <a:rPr lang="hr-HR" smtClean="0"/>
              <a:t>21.2.2020.</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668945-69F7-487B-9186-9D1CB20AE1A3}" type="slidenum">
              <a:rPr lang="hr-HR" smtClean="0"/>
              <a:t>‹#›</a:t>
            </a:fld>
            <a:endParaRPr lang="hr-HR"/>
          </a:p>
        </p:txBody>
      </p:sp>
    </p:spTree>
    <p:extLst>
      <p:ext uri="{BB962C8B-B14F-4D97-AF65-F5344CB8AC3E}">
        <p14:creationId xmlns:p14="http://schemas.microsoft.com/office/powerpoint/2010/main" val="3510282781"/>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hyperlink" Target="file:///C:\Users\Korisnik\Desktop\ru&#382;i&#269;aste%202020\Ruganje%20je%20opasno.mp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file:///C:\Users\Korisnik\Desktop\ru&#382;i&#269;aste%202020\Razlicitosti%20%202020.mp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lika 4" descr="Slika na kojoj se prikazuje crtež&#10;&#10;Opis je automatski generiran">
            <a:extLst>
              <a:ext uri="{FF2B5EF4-FFF2-40B4-BE49-F238E27FC236}">
                <a16:creationId xmlns:a16="http://schemas.microsoft.com/office/drawing/2014/main" id="{CFD9D465-D63C-464E-BEC8-221093BE3E8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3"/>
          <a:stretch/>
        </p:blipFill>
        <p:spPr>
          <a:xfrm>
            <a:off x="305" y="10"/>
            <a:ext cx="12191695" cy="6857990"/>
          </a:xfrm>
          <a:prstGeom prst="rect">
            <a:avLst/>
          </a:prstGeom>
        </p:spPr>
      </p:pic>
      <p:sp>
        <p:nvSpPr>
          <p:cNvPr id="2" name="Naslov 1">
            <a:extLst>
              <a:ext uri="{FF2B5EF4-FFF2-40B4-BE49-F238E27FC236}">
                <a16:creationId xmlns:a16="http://schemas.microsoft.com/office/drawing/2014/main" id="{58B1C19C-91EA-486B-868C-4A089CE7C38B}"/>
              </a:ext>
            </a:extLst>
          </p:cNvPr>
          <p:cNvSpPr>
            <a:spLocks noGrp="1"/>
          </p:cNvSpPr>
          <p:nvPr>
            <p:ph type="title"/>
          </p:nvPr>
        </p:nvSpPr>
        <p:spPr>
          <a:xfrm>
            <a:off x="429859" y="443731"/>
            <a:ext cx="3193050" cy="4699000"/>
          </a:xfrm>
        </p:spPr>
        <p:txBody>
          <a:bodyPr anchor="ctr">
            <a:normAutofit/>
          </a:bodyPr>
          <a:lstStyle/>
          <a:p>
            <a:r>
              <a:rPr lang="hr-HR" sz="4400" dirty="0">
                <a:latin typeface="Times New Roman" panose="02020603050405020304" pitchFamily="18" charset="0"/>
                <a:cs typeface="Times New Roman" panose="02020603050405020304" pitchFamily="18" charset="0"/>
              </a:rPr>
              <a:t>Nasilje ostavlja tragove</a:t>
            </a:r>
          </a:p>
        </p:txBody>
      </p:sp>
      <p:sp>
        <p:nvSpPr>
          <p:cNvPr id="3" name="Rezervirano mjesto sadržaja 2">
            <a:extLst>
              <a:ext uri="{FF2B5EF4-FFF2-40B4-BE49-F238E27FC236}">
                <a16:creationId xmlns:a16="http://schemas.microsoft.com/office/drawing/2014/main" id="{D053BAEF-250D-4AC2-89FA-57D8791336F1}"/>
              </a:ext>
            </a:extLst>
          </p:cNvPr>
          <p:cNvSpPr>
            <a:spLocks noGrp="1"/>
          </p:cNvSpPr>
          <p:nvPr>
            <p:ph idx="1"/>
          </p:nvPr>
        </p:nvSpPr>
        <p:spPr>
          <a:xfrm>
            <a:off x="3497802" y="66336"/>
            <a:ext cx="8446497" cy="6654060"/>
          </a:xfrm>
        </p:spPr>
        <p:txBody>
          <a:bodyPr anchor="ctr">
            <a:normAutofit/>
          </a:bodyPr>
          <a:lstStyle/>
          <a:p>
            <a:pPr marL="0" indent="0">
              <a:buNone/>
            </a:pPr>
            <a:r>
              <a:rPr lang="hr-HR" sz="2400" dirty="0">
                <a:latin typeface="Times New Roman" panose="02020603050405020304" pitchFamily="18" charset="0"/>
                <a:cs typeface="Times New Roman" panose="02020603050405020304" pitchFamily="18" charset="0"/>
              </a:rPr>
              <a:t>                            </a:t>
            </a:r>
            <a:r>
              <a:rPr lang="hr-HR" sz="4800" dirty="0">
                <a:latin typeface="Times New Roman" panose="02020603050405020304" pitchFamily="18" charset="0"/>
                <a:cs typeface="Times New Roman" panose="02020603050405020304" pitchFamily="18" charset="0"/>
              </a:rPr>
              <a:t>Dan ružičastih majica</a:t>
            </a:r>
          </a:p>
          <a:p>
            <a:pPr marL="0" indent="0">
              <a:buNone/>
            </a:pPr>
            <a:r>
              <a:rPr lang="hr-HR" sz="2400" dirty="0">
                <a:latin typeface="Times New Roman" panose="02020603050405020304" pitchFamily="18" charset="0"/>
                <a:cs typeface="Times New Roman" panose="02020603050405020304" pitchFamily="18" charset="0"/>
              </a:rPr>
              <a:t>                                    OŠ Donji Lapac, 26.veljače 2020.</a:t>
            </a:r>
          </a:p>
          <a:p>
            <a:pPr marL="0" indent="0">
              <a:buNone/>
            </a:pPr>
            <a:endParaRPr lang="hr-HR" sz="2400" dirty="0">
              <a:latin typeface="Times New Roman" panose="02020603050405020304" pitchFamily="18" charset="0"/>
              <a:cs typeface="Times New Roman" panose="02020603050405020304" pitchFamily="18" charset="0"/>
            </a:endParaRPr>
          </a:p>
          <a:p>
            <a:pPr marL="0" indent="0">
              <a:buNone/>
            </a:pPr>
            <a:endParaRPr lang="hr-HR" sz="2400" dirty="0">
              <a:latin typeface="Times New Roman" panose="02020603050405020304" pitchFamily="18" charset="0"/>
              <a:cs typeface="Times New Roman" panose="02020603050405020304" pitchFamily="18" charset="0"/>
            </a:endParaRPr>
          </a:p>
          <a:p>
            <a:pPr marL="0" indent="0">
              <a:buNone/>
            </a:pPr>
            <a:endParaRPr lang="hr-HR" sz="2400" dirty="0">
              <a:latin typeface="Times New Roman" panose="02020603050405020304" pitchFamily="18" charset="0"/>
              <a:cs typeface="Times New Roman" panose="02020603050405020304" pitchFamily="18" charset="0"/>
            </a:endParaRPr>
          </a:p>
          <a:p>
            <a:pPr marL="0" indent="0">
              <a:buNone/>
            </a:pPr>
            <a:endParaRPr lang="hr-HR" sz="2400" dirty="0">
              <a:latin typeface="Times New Roman" panose="02020603050405020304" pitchFamily="18" charset="0"/>
              <a:cs typeface="Times New Roman" panose="02020603050405020304" pitchFamily="18" charset="0"/>
            </a:endParaRPr>
          </a:p>
          <a:p>
            <a:pPr marL="0" indent="0">
              <a:buNone/>
            </a:pPr>
            <a:endParaRPr lang="hr-HR" sz="2400" dirty="0">
              <a:latin typeface="Times New Roman" panose="02020603050405020304" pitchFamily="18" charset="0"/>
              <a:cs typeface="Times New Roman" panose="02020603050405020304" pitchFamily="18" charset="0"/>
            </a:endParaRPr>
          </a:p>
          <a:p>
            <a:pPr marL="0" indent="0">
              <a:buNone/>
            </a:pPr>
            <a:endParaRPr lang="hr-HR" sz="2400" dirty="0">
              <a:latin typeface="Times New Roman" panose="02020603050405020304" pitchFamily="18" charset="0"/>
              <a:cs typeface="Times New Roman" panose="02020603050405020304" pitchFamily="18" charset="0"/>
            </a:endParaRPr>
          </a:p>
          <a:p>
            <a:pPr marL="0" indent="0">
              <a:buNone/>
            </a:pPr>
            <a:endParaRPr lang="hr-HR" sz="2400" dirty="0">
              <a:latin typeface="Times New Roman" panose="02020603050405020304" pitchFamily="18" charset="0"/>
              <a:cs typeface="Times New Roman" panose="02020603050405020304" pitchFamily="18" charset="0"/>
            </a:endParaRPr>
          </a:p>
          <a:p>
            <a:pPr marL="0" indent="0">
              <a:buNone/>
            </a:pPr>
            <a:r>
              <a:rPr lang="hr-HR" sz="2400" dirty="0" err="1">
                <a:latin typeface="Times New Roman" panose="02020603050405020304" pitchFamily="18" charset="0"/>
                <a:cs typeface="Times New Roman" panose="02020603050405020304" pitchFamily="18" charset="0"/>
              </a:rPr>
              <a:t>Prezentacija:Ljiljana</a:t>
            </a:r>
            <a:r>
              <a:rPr lang="hr-HR" sz="2400" dirty="0">
                <a:latin typeface="Times New Roman" panose="02020603050405020304" pitchFamily="18" charset="0"/>
                <a:cs typeface="Times New Roman" panose="02020603050405020304" pitchFamily="18" charset="0"/>
              </a:rPr>
              <a:t> </a:t>
            </a:r>
            <a:r>
              <a:rPr lang="hr-HR" sz="2400" dirty="0" err="1">
                <a:latin typeface="Times New Roman" panose="02020603050405020304" pitchFamily="18" charset="0"/>
                <a:cs typeface="Times New Roman" panose="02020603050405020304" pitchFamily="18" charset="0"/>
              </a:rPr>
              <a:t>Klobučar,dipl.uč.RN</a:t>
            </a:r>
            <a:r>
              <a:rPr lang="hr-HR" sz="2400" dirty="0">
                <a:latin typeface="Times New Roman" panose="02020603050405020304" pitchFamily="18" charset="0"/>
                <a:cs typeface="Times New Roman" panose="02020603050405020304" pitchFamily="18" charset="0"/>
              </a:rPr>
              <a:t>-a savjetnica</a:t>
            </a:r>
          </a:p>
        </p:txBody>
      </p:sp>
    </p:spTree>
    <p:extLst>
      <p:ext uri="{BB962C8B-B14F-4D97-AF65-F5344CB8AC3E}">
        <p14:creationId xmlns:p14="http://schemas.microsoft.com/office/powerpoint/2010/main" val="128028092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BCEEF359-DBDE-43E8-A4F1-8859F94FDAD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err="1">
                <a:solidFill>
                  <a:schemeClr val="bg1"/>
                </a:solidFill>
                <a:latin typeface="+mj-lt"/>
                <a:ea typeface="+mj-ea"/>
                <a:cs typeface="+mj-cs"/>
              </a:rPr>
              <a:t>Jesi</a:t>
            </a:r>
            <a:r>
              <a:rPr lang="en-US" sz="3200" kern="1200" dirty="0">
                <a:solidFill>
                  <a:schemeClr val="bg1"/>
                </a:solidFill>
                <a:latin typeface="+mj-lt"/>
                <a:ea typeface="+mj-ea"/>
                <a:cs typeface="+mj-cs"/>
              </a:rPr>
              <a:t> li bio/la </a:t>
            </a:r>
            <a:r>
              <a:rPr lang="en-US" sz="3200" kern="1200" dirty="0" err="1">
                <a:solidFill>
                  <a:schemeClr val="bg1"/>
                </a:solidFill>
                <a:latin typeface="+mj-lt"/>
                <a:ea typeface="+mj-ea"/>
                <a:cs typeface="+mj-cs"/>
              </a:rPr>
              <a:t>žrtva</a:t>
            </a:r>
            <a:r>
              <a:rPr lang="en-US" sz="3200" kern="1200" dirty="0">
                <a:solidFill>
                  <a:schemeClr val="bg1"/>
                </a:solidFill>
                <a:latin typeface="+mj-lt"/>
                <a:ea typeface="+mj-ea"/>
                <a:cs typeface="+mj-cs"/>
              </a:rPr>
              <a:t> </a:t>
            </a:r>
            <a:r>
              <a:rPr lang="hr-HR" sz="3200" kern="1200" dirty="0">
                <a:solidFill>
                  <a:schemeClr val="bg1"/>
                </a:solidFill>
                <a:latin typeface="+mj-lt"/>
                <a:ea typeface="+mj-ea"/>
                <a:cs typeface="+mj-cs"/>
              </a:rPr>
              <a:t>vršnjačkog </a:t>
            </a:r>
            <a:r>
              <a:rPr lang="en-US" sz="3200" kern="1200" dirty="0" err="1">
                <a:solidFill>
                  <a:schemeClr val="bg1"/>
                </a:solidFill>
                <a:latin typeface="+mj-lt"/>
                <a:ea typeface="+mj-ea"/>
                <a:cs typeface="+mj-cs"/>
              </a:rPr>
              <a:t>nasilja</a:t>
            </a:r>
            <a:r>
              <a:rPr lang="en-US" sz="3200" kern="1200" dirty="0">
                <a:solidFill>
                  <a:schemeClr val="bg1"/>
                </a:solidFill>
                <a:latin typeface="+mj-lt"/>
                <a:ea typeface="+mj-ea"/>
                <a:cs typeface="+mj-cs"/>
              </a:rPr>
              <a:t>?  </a:t>
            </a:r>
          </a:p>
        </p:txBody>
      </p:sp>
      <p:graphicFrame>
        <p:nvGraphicFramePr>
          <p:cNvPr id="9" name="Rezervirano mjesto sadržaja 8">
            <a:extLst>
              <a:ext uri="{FF2B5EF4-FFF2-40B4-BE49-F238E27FC236}">
                <a16:creationId xmlns:a16="http://schemas.microsoft.com/office/drawing/2014/main" id="{8BC64BAC-DE7C-41CD-88DB-695609795465}"/>
              </a:ext>
            </a:extLst>
          </p:cNvPr>
          <p:cNvGraphicFramePr>
            <a:graphicFrameLocks noGrp="1"/>
          </p:cNvGraphicFramePr>
          <p:nvPr>
            <p:ph sz="half" idx="1"/>
            <p:extLst>
              <p:ext uri="{D42A27DB-BD31-4B8C-83A1-F6EECF244321}">
                <p14:modId xmlns:p14="http://schemas.microsoft.com/office/powerpoint/2010/main" val="24938549"/>
              </p:ext>
            </p:extLst>
          </p:nvPr>
        </p:nvGraphicFramePr>
        <p:xfrm>
          <a:off x="642938" y="1790700"/>
          <a:ext cx="5410200" cy="4111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Rezervirano mjesto sadržaja 9">
            <a:extLst>
              <a:ext uri="{FF2B5EF4-FFF2-40B4-BE49-F238E27FC236}">
                <a16:creationId xmlns:a16="http://schemas.microsoft.com/office/drawing/2014/main" id="{E9702F2A-D8CB-4A8B-82BA-B3411D707FA8}"/>
              </a:ext>
            </a:extLst>
          </p:cNvPr>
          <p:cNvGraphicFramePr>
            <a:graphicFrameLocks noGrp="1"/>
          </p:cNvGraphicFramePr>
          <p:nvPr>
            <p:ph sz="half" idx="2"/>
            <p:extLst>
              <p:ext uri="{D42A27DB-BD31-4B8C-83A1-F6EECF244321}">
                <p14:modId xmlns:p14="http://schemas.microsoft.com/office/powerpoint/2010/main" val="455241207"/>
              </p:ext>
            </p:extLst>
          </p:nvPr>
        </p:nvGraphicFramePr>
        <p:xfrm>
          <a:off x="6135688" y="1790700"/>
          <a:ext cx="5410200" cy="411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2353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D1404986-E21D-4C4B-AAF4-4644EE845B4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Koja je najprisutnija vrsta nasilja u mojoj okolini? </a:t>
            </a:r>
          </a:p>
        </p:txBody>
      </p:sp>
      <p:graphicFrame>
        <p:nvGraphicFramePr>
          <p:cNvPr id="5" name="Rezervirano mjesto sadržaja 4">
            <a:extLst>
              <a:ext uri="{FF2B5EF4-FFF2-40B4-BE49-F238E27FC236}">
                <a16:creationId xmlns:a16="http://schemas.microsoft.com/office/drawing/2014/main" id="{27C014F9-A043-49E3-8E75-263A7BDF2BE7}"/>
              </a:ext>
            </a:extLst>
          </p:cNvPr>
          <p:cNvGraphicFramePr>
            <a:graphicFrameLocks noGrp="1"/>
          </p:cNvGraphicFramePr>
          <p:nvPr>
            <p:ph sz="half" idx="1"/>
            <p:extLst>
              <p:ext uri="{D42A27DB-BD31-4B8C-83A1-F6EECF244321}">
                <p14:modId xmlns:p14="http://schemas.microsoft.com/office/powerpoint/2010/main" val="3763527632"/>
              </p:ext>
            </p:extLst>
          </p:nvPr>
        </p:nvGraphicFramePr>
        <p:xfrm>
          <a:off x="642938" y="1790700"/>
          <a:ext cx="5410200" cy="4111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Rezervirano mjesto sadržaja 5">
            <a:extLst>
              <a:ext uri="{FF2B5EF4-FFF2-40B4-BE49-F238E27FC236}">
                <a16:creationId xmlns:a16="http://schemas.microsoft.com/office/drawing/2014/main" id="{A7860DCA-73C5-412F-8EA7-CB654F8D72F8}"/>
              </a:ext>
            </a:extLst>
          </p:cNvPr>
          <p:cNvGraphicFramePr>
            <a:graphicFrameLocks noGrp="1"/>
          </p:cNvGraphicFramePr>
          <p:nvPr>
            <p:ph sz="half" idx="2"/>
            <p:extLst>
              <p:ext uri="{D42A27DB-BD31-4B8C-83A1-F6EECF244321}">
                <p14:modId xmlns:p14="http://schemas.microsoft.com/office/powerpoint/2010/main" val="2685565144"/>
              </p:ext>
            </p:extLst>
          </p:nvPr>
        </p:nvGraphicFramePr>
        <p:xfrm>
          <a:off x="6135688" y="1790700"/>
          <a:ext cx="5410200" cy="411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1538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34160F82-159A-44CD-8324-CBC74B0118B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Je li</a:t>
            </a:r>
            <a:r>
              <a:rPr lang="hr-HR" sz="3200" kern="1200" dirty="0">
                <a:solidFill>
                  <a:schemeClr val="bg1"/>
                </a:solidFill>
                <a:latin typeface="+mj-lt"/>
                <a:ea typeface="+mj-ea"/>
                <a:cs typeface="+mj-cs"/>
              </a:rPr>
              <a:t> vršnjačko</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nasilje</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češće</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nad</a:t>
            </a:r>
            <a:r>
              <a:rPr lang="en-US" sz="3200" kern="1200" dirty="0">
                <a:solidFill>
                  <a:schemeClr val="bg1"/>
                </a:solidFill>
                <a:latin typeface="+mj-lt"/>
                <a:ea typeface="+mj-ea"/>
                <a:cs typeface="+mj-cs"/>
              </a:rPr>
              <a:t>: </a:t>
            </a:r>
          </a:p>
        </p:txBody>
      </p:sp>
      <p:graphicFrame>
        <p:nvGraphicFramePr>
          <p:cNvPr id="5" name="Rezervirano mjesto sadržaja 4">
            <a:extLst>
              <a:ext uri="{FF2B5EF4-FFF2-40B4-BE49-F238E27FC236}">
                <a16:creationId xmlns:a16="http://schemas.microsoft.com/office/drawing/2014/main" id="{94BA8716-9358-4388-B65B-7EEA8115A708}"/>
              </a:ext>
            </a:extLst>
          </p:cNvPr>
          <p:cNvGraphicFramePr>
            <a:graphicFrameLocks noGrp="1"/>
          </p:cNvGraphicFramePr>
          <p:nvPr>
            <p:ph sz="half" idx="1"/>
            <p:extLst>
              <p:ext uri="{D42A27DB-BD31-4B8C-83A1-F6EECF244321}">
                <p14:modId xmlns:p14="http://schemas.microsoft.com/office/powerpoint/2010/main" val="1445255024"/>
              </p:ext>
            </p:extLst>
          </p:nvPr>
        </p:nvGraphicFramePr>
        <p:xfrm>
          <a:off x="642938" y="1790700"/>
          <a:ext cx="5410200" cy="4111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Rezervirano mjesto sadržaja 5">
            <a:extLst>
              <a:ext uri="{FF2B5EF4-FFF2-40B4-BE49-F238E27FC236}">
                <a16:creationId xmlns:a16="http://schemas.microsoft.com/office/drawing/2014/main" id="{6FD43648-5195-447C-8FEB-258DE6EED7C7}"/>
              </a:ext>
            </a:extLst>
          </p:cNvPr>
          <p:cNvGraphicFramePr>
            <a:graphicFrameLocks noGrp="1"/>
          </p:cNvGraphicFramePr>
          <p:nvPr>
            <p:ph sz="half" idx="2"/>
            <p:extLst>
              <p:ext uri="{D42A27DB-BD31-4B8C-83A1-F6EECF244321}">
                <p14:modId xmlns:p14="http://schemas.microsoft.com/office/powerpoint/2010/main" val="2000968685"/>
              </p:ext>
            </p:extLst>
          </p:nvPr>
        </p:nvGraphicFramePr>
        <p:xfrm>
          <a:off x="6135688" y="1790700"/>
          <a:ext cx="5410200" cy="411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031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04B451E1-8B36-451E-AC1E-2D39D064B16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Tko su najčešće žrtve vršnjačkog nasilja među učenicima? </a:t>
            </a:r>
          </a:p>
        </p:txBody>
      </p:sp>
      <p:graphicFrame>
        <p:nvGraphicFramePr>
          <p:cNvPr id="5" name="Rezervirano mjesto sadržaja 4">
            <a:extLst>
              <a:ext uri="{FF2B5EF4-FFF2-40B4-BE49-F238E27FC236}">
                <a16:creationId xmlns:a16="http://schemas.microsoft.com/office/drawing/2014/main" id="{8A81A46C-820D-4A3D-8DD8-357A53DB3C65}"/>
              </a:ext>
            </a:extLst>
          </p:cNvPr>
          <p:cNvGraphicFramePr>
            <a:graphicFrameLocks noGrp="1"/>
          </p:cNvGraphicFramePr>
          <p:nvPr>
            <p:ph sz="half" idx="1"/>
            <p:extLst>
              <p:ext uri="{D42A27DB-BD31-4B8C-83A1-F6EECF244321}">
                <p14:modId xmlns:p14="http://schemas.microsoft.com/office/powerpoint/2010/main" val="1196189988"/>
              </p:ext>
            </p:extLst>
          </p:nvPr>
        </p:nvGraphicFramePr>
        <p:xfrm>
          <a:off x="642938" y="1790700"/>
          <a:ext cx="5410200" cy="4111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Rezervirano mjesto sadržaja 5">
            <a:extLst>
              <a:ext uri="{FF2B5EF4-FFF2-40B4-BE49-F238E27FC236}">
                <a16:creationId xmlns:a16="http://schemas.microsoft.com/office/drawing/2014/main" id="{1988A76E-48B0-44F7-9993-5BBDA9996A64}"/>
              </a:ext>
            </a:extLst>
          </p:cNvPr>
          <p:cNvGraphicFramePr>
            <a:graphicFrameLocks noGrp="1"/>
          </p:cNvGraphicFramePr>
          <p:nvPr>
            <p:ph sz="half" idx="2"/>
            <p:extLst>
              <p:ext uri="{D42A27DB-BD31-4B8C-83A1-F6EECF244321}">
                <p14:modId xmlns:p14="http://schemas.microsoft.com/office/powerpoint/2010/main" val="4027846231"/>
              </p:ext>
            </p:extLst>
          </p:nvPr>
        </p:nvGraphicFramePr>
        <p:xfrm>
          <a:off x="6135688" y="1790700"/>
          <a:ext cx="5410200" cy="411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8182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DFE704FD-BF30-4288-8A0F-2472248220D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2700" kern="1200" dirty="0" err="1">
                <a:solidFill>
                  <a:schemeClr val="bg1"/>
                </a:solidFill>
                <a:latin typeface="+mj-lt"/>
                <a:ea typeface="+mj-ea"/>
                <a:cs typeface="+mj-cs"/>
              </a:rPr>
              <a:t>Koje</a:t>
            </a:r>
            <a:r>
              <a:rPr lang="en-US" sz="2700" kern="1200" dirty="0">
                <a:solidFill>
                  <a:schemeClr val="bg1"/>
                </a:solidFill>
                <a:latin typeface="+mj-lt"/>
                <a:ea typeface="+mj-ea"/>
                <a:cs typeface="+mj-cs"/>
              </a:rPr>
              <a:t> </a:t>
            </a:r>
            <a:r>
              <a:rPr lang="en-US" sz="2700" kern="1200" dirty="0" err="1">
                <a:solidFill>
                  <a:schemeClr val="bg1"/>
                </a:solidFill>
                <a:latin typeface="+mj-lt"/>
                <a:ea typeface="+mj-ea"/>
                <a:cs typeface="+mj-cs"/>
              </a:rPr>
              <a:t>mjesto</a:t>
            </a:r>
            <a:r>
              <a:rPr lang="en-US" sz="2700" kern="1200" dirty="0">
                <a:solidFill>
                  <a:schemeClr val="bg1"/>
                </a:solidFill>
                <a:latin typeface="+mj-lt"/>
                <a:ea typeface="+mj-ea"/>
                <a:cs typeface="+mj-cs"/>
              </a:rPr>
              <a:t> je </a:t>
            </a:r>
            <a:r>
              <a:rPr lang="en-US" sz="2700" kern="1200" dirty="0" err="1">
                <a:solidFill>
                  <a:schemeClr val="bg1"/>
                </a:solidFill>
                <a:latin typeface="+mj-lt"/>
                <a:ea typeface="+mj-ea"/>
                <a:cs typeface="+mj-cs"/>
              </a:rPr>
              <a:t>najopasnije</a:t>
            </a:r>
            <a:r>
              <a:rPr lang="en-US" sz="2700" kern="1200" dirty="0">
                <a:solidFill>
                  <a:schemeClr val="bg1"/>
                </a:solidFill>
                <a:latin typeface="+mj-lt"/>
                <a:ea typeface="+mj-ea"/>
                <a:cs typeface="+mj-cs"/>
              </a:rPr>
              <a:t> </a:t>
            </a:r>
            <a:r>
              <a:rPr lang="en-US" sz="2700" kern="1200" dirty="0" err="1">
                <a:solidFill>
                  <a:schemeClr val="bg1"/>
                </a:solidFill>
                <a:latin typeface="+mj-lt"/>
                <a:ea typeface="+mj-ea"/>
                <a:cs typeface="+mj-cs"/>
              </a:rPr>
              <a:t>zbog</a:t>
            </a:r>
            <a:r>
              <a:rPr lang="en-US" sz="2700" kern="1200" dirty="0">
                <a:solidFill>
                  <a:schemeClr val="bg1"/>
                </a:solidFill>
                <a:latin typeface="+mj-lt"/>
                <a:ea typeface="+mj-ea"/>
                <a:cs typeface="+mj-cs"/>
              </a:rPr>
              <a:t> </a:t>
            </a:r>
            <a:r>
              <a:rPr lang="en-US" sz="2700" kern="1200" dirty="0" err="1">
                <a:solidFill>
                  <a:schemeClr val="bg1"/>
                </a:solidFill>
                <a:latin typeface="+mj-lt"/>
                <a:ea typeface="+mj-ea"/>
                <a:cs typeface="+mj-cs"/>
              </a:rPr>
              <a:t>mogućeg</a:t>
            </a:r>
            <a:r>
              <a:rPr lang="en-US" sz="2700" kern="1200" dirty="0">
                <a:solidFill>
                  <a:schemeClr val="bg1"/>
                </a:solidFill>
                <a:latin typeface="+mj-lt"/>
                <a:ea typeface="+mj-ea"/>
                <a:cs typeface="+mj-cs"/>
              </a:rPr>
              <a:t> </a:t>
            </a:r>
            <a:r>
              <a:rPr lang="hr-HR" sz="2700" kern="1200" dirty="0">
                <a:solidFill>
                  <a:schemeClr val="bg1"/>
                </a:solidFill>
                <a:latin typeface="+mj-lt"/>
                <a:ea typeface="+mj-ea"/>
                <a:cs typeface="+mj-cs"/>
              </a:rPr>
              <a:t>vršnjačkog </a:t>
            </a:r>
            <a:r>
              <a:rPr lang="en-US" sz="2700" kern="1200" dirty="0" err="1">
                <a:solidFill>
                  <a:schemeClr val="bg1"/>
                </a:solidFill>
                <a:latin typeface="+mj-lt"/>
                <a:ea typeface="+mj-ea"/>
                <a:cs typeface="+mj-cs"/>
              </a:rPr>
              <a:t>nasilja</a:t>
            </a:r>
            <a:r>
              <a:rPr lang="en-US" sz="2700" kern="1200" dirty="0">
                <a:solidFill>
                  <a:schemeClr val="bg1"/>
                </a:solidFill>
                <a:latin typeface="+mj-lt"/>
                <a:ea typeface="+mj-ea"/>
                <a:cs typeface="+mj-cs"/>
              </a:rPr>
              <a:t> </a:t>
            </a:r>
            <a:r>
              <a:rPr lang="en-US" sz="2700" kern="1200" dirty="0" err="1">
                <a:solidFill>
                  <a:schemeClr val="bg1"/>
                </a:solidFill>
                <a:latin typeface="+mj-lt"/>
                <a:ea typeface="+mj-ea"/>
                <a:cs typeface="+mj-cs"/>
              </a:rPr>
              <a:t>prema</a:t>
            </a:r>
            <a:r>
              <a:rPr lang="en-US" sz="2700" kern="1200" dirty="0">
                <a:solidFill>
                  <a:schemeClr val="bg1"/>
                </a:solidFill>
                <a:latin typeface="+mj-lt"/>
                <a:ea typeface="+mj-ea"/>
                <a:cs typeface="+mj-cs"/>
              </a:rPr>
              <a:t> </a:t>
            </a:r>
            <a:r>
              <a:rPr lang="en-US" sz="2700" kern="1200" dirty="0" err="1">
                <a:solidFill>
                  <a:schemeClr val="bg1"/>
                </a:solidFill>
                <a:latin typeface="+mj-lt"/>
                <a:ea typeface="+mj-ea"/>
                <a:cs typeface="+mj-cs"/>
              </a:rPr>
              <a:t>tebi</a:t>
            </a:r>
            <a:r>
              <a:rPr lang="en-US" sz="2700" kern="1200" dirty="0">
                <a:solidFill>
                  <a:schemeClr val="bg1"/>
                </a:solidFill>
                <a:latin typeface="+mj-lt"/>
                <a:ea typeface="+mj-ea"/>
                <a:cs typeface="+mj-cs"/>
              </a:rPr>
              <a:t>? </a:t>
            </a:r>
          </a:p>
        </p:txBody>
      </p:sp>
      <p:graphicFrame>
        <p:nvGraphicFramePr>
          <p:cNvPr id="5" name="Rezervirano mjesto sadržaja 4">
            <a:extLst>
              <a:ext uri="{FF2B5EF4-FFF2-40B4-BE49-F238E27FC236}">
                <a16:creationId xmlns:a16="http://schemas.microsoft.com/office/drawing/2014/main" id="{DD01646A-0E0F-4DE0-A78A-0D0E338E5152}"/>
              </a:ext>
            </a:extLst>
          </p:cNvPr>
          <p:cNvGraphicFramePr>
            <a:graphicFrameLocks noGrp="1"/>
          </p:cNvGraphicFramePr>
          <p:nvPr>
            <p:ph sz="half" idx="1"/>
            <p:extLst>
              <p:ext uri="{D42A27DB-BD31-4B8C-83A1-F6EECF244321}">
                <p14:modId xmlns:p14="http://schemas.microsoft.com/office/powerpoint/2010/main" val="3049724708"/>
              </p:ext>
            </p:extLst>
          </p:nvPr>
        </p:nvGraphicFramePr>
        <p:xfrm>
          <a:off x="642938" y="1790700"/>
          <a:ext cx="5410200" cy="4111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Rezervirano mjesto sadržaja 8">
            <a:extLst>
              <a:ext uri="{FF2B5EF4-FFF2-40B4-BE49-F238E27FC236}">
                <a16:creationId xmlns:a16="http://schemas.microsoft.com/office/drawing/2014/main" id="{9239A875-8CB9-431D-8942-540122B58890}"/>
              </a:ext>
            </a:extLst>
          </p:cNvPr>
          <p:cNvGraphicFramePr>
            <a:graphicFrameLocks noGrp="1"/>
          </p:cNvGraphicFramePr>
          <p:nvPr>
            <p:ph sz="half" idx="2"/>
            <p:extLst>
              <p:ext uri="{D42A27DB-BD31-4B8C-83A1-F6EECF244321}">
                <p14:modId xmlns:p14="http://schemas.microsoft.com/office/powerpoint/2010/main" val="572685247"/>
              </p:ext>
            </p:extLst>
          </p:nvPr>
        </p:nvGraphicFramePr>
        <p:xfrm>
          <a:off x="6172200" y="1790700"/>
          <a:ext cx="5181600" cy="411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5517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32529442-08D9-4D64-9024-651D8C04FAB4}"/>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a:solidFill>
                  <a:schemeClr val="bg1"/>
                </a:solidFill>
                <a:latin typeface="+mj-lt"/>
                <a:ea typeface="+mj-ea"/>
                <a:cs typeface="+mj-cs"/>
              </a:rPr>
              <a:t>Smatraš li da je tvoja škola sigurno mjesto?</a:t>
            </a:r>
            <a:r>
              <a:rPr lang="en-US" sz="3200" kern="1200">
                <a:solidFill>
                  <a:schemeClr val="bg1"/>
                </a:solidFill>
                <a:latin typeface="+mj-lt"/>
                <a:ea typeface="+mj-ea"/>
                <a:cs typeface="+mj-cs"/>
              </a:rPr>
              <a:t> </a:t>
            </a:r>
          </a:p>
        </p:txBody>
      </p:sp>
      <p:graphicFrame>
        <p:nvGraphicFramePr>
          <p:cNvPr id="5" name="Rezervirano mjesto sadržaja 4">
            <a:extLst>
              <a:ext uri="{FF2B5EF4-FFF2-40B4-BE49-F238E27FC236}">
                <a16:creationId xmlns:a16="http://schemas.microsoft.com/office/drawing/2014/main" id="{C0E48E91-7C07-4D1C-A7C2-9B86A0A67336}"/>
              </a:ext>
            </a:extLst>
          </p:cNvPr>
          <p:cNvGraphicFramePr>
            <a:graphicFrameLocks noGrp="1"/>
          </p:cNvGraphicFramePr>
          <p:nvPr>
            <p:ph sz="half" idx="1"/>
            <p:extLst>
              <p:ext uri="{D42A27DB-BD31-4B8C-83A1-F6EECF244321}">
                <p14:modId xmlns:p14="http://schemas.microsoft.com/office/powerpoint/2010/main" val="2700241558"/>
              </p:ext>
            </p:extLst>
          </p:nvPr>
        </p:nvGraphicFramePr>
        <p:xfrm>
          <a:off x="642938" y="1790700"/>
          <a:ext cx="5410200" cy="4111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Rezervirano mjesto sadržaja 5">
            <a:extLst>
              <a:ext uri="{FF2B5EF4-FFF2-40B4-BE49-F238E27FC236}">
                <a16:creationId xmlns:a16="http://schemas.microsoft.com/office/drawing/2014/main" id="{AFE3ABCD-FEBB-49CA-8E48-C2E5745DC904}"/>
              </a:ext>
            </a:extLst>
          </p:cNvPr>
          <p:cNvGraphicFramePr>
            <a:graphicFrameLocks noGrp="1"/>
          </p:cNvGraphicFramePr>
          <p:nvPr>
            <p:ph sz="half" idx="2"/>
            <p:extLst>
              <p:ext uri="{D42A27DB-BD31-4B8C-83A1-F6EECF244321}">
                <p14:modId xmlns:p14="http://schemas.microsoft.com/office/powerpoint/2010/main" val="1879058966"/>
              </p:ext>
            </p:extLst>
          </p:nvPr>
        </p:nvGraphicFramePr>
        <p:xfrm>
          <a:off x="6135688" y="1790700"/>
          <a:ext cx="5410200" cy="411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9701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7CC5D2A4-12C5-426A-A081-75FA51A37D7C}"/>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a:solidFill>
                  <a:schemeClr val="bg1"/>
                </a:solidFill>
                <a:latin typeface="+mj-lt"/>
                <a:ea typeface="+mj-ea"/>
                <a:cs typeface="+mj-cs"/>
              </a:rPr>
              <a:t>Reagira li se u tvojoj školi na vršnjačko nasilje?</a:t>
            </a:r>
            <a:r>
              <a:rPr lang="en-US" sz="3200" kern="1200">
                <a:solidFill>
                  <a:schemeClr val="bg1"/>
                </a:solidFill>
                <a:latin typeface="+mj-lt"/>
                <a:ea typeface="+mj-ea"/>
                <a:cs typeface="+mj-cs"/>
              </a:rPr>
              <a:t> </a:t>
            </a:r>
          </a:p>
        </p:txBody>
      </p:sp>
      <p:graphicFrame>
        <p:nvGraphicFramePr>
          <p:cNvPr id="5" name="Rezervirano mjesto sadržaja 4">
            <a:extLst>
              <a:ext uri="{FF2B5EF4-FFF2-40B4-BE49-F238E27FC236}">
                <a16:creationId xmlns:a16="http://schemas.microsoft.com/office/drawing/2014/main" id="{B88C3965-819E-4A0F-81B4-D00DB88EA38A}"/>
              </a:ext>
            </a:extLst>
          </p:cNvPr>
          <p:cNvGraphicFramePr>
            <a:graphicFrameLocks noGrp="1"/>
          </p:cNvGraphicFramePr>
          <p:nvPr>
            <p:ph sz="half" idx="1"/>
            <p:extLst>
              <p:ext uri="{D42A27DB-BD31-4B8C-83A1-F6EECF244321}">
                <p14:modId xmlns:p14="http://schemas.microsoft.com/office/powerpoint/2010/main" val="2557819083"/>
              </p:ext>
            </p:extLst>
          </p:nvPr>
        </p:nvGraphicFramePr>
        <p:xfrm>
          <a:off x="642938" y="1790700"/>
          <a:ext cx="5410200" cy="4111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Rezervirano mjesto sadržaja 5">
            <a:extLst>
              <a:ext uri="{FF2B5EF4-FFF2-40B4-BE49-F238E27FC236}">
                <a16:creationId xmlns:a16="http://schemas.microsoft.com/office/drawing/2014/main" id="{1B17D2CC-D8C6-457A-964C-D5960BD21138}"/>
              </a:ext>
            </a:extLst>
          </p:cNvPr>
          <p:cNvGraphicFramePr>
            <a:graphicFrameLocks noGrp="1"/>
          </p:cNvGraphicFramePr>
          <p:nvPr>
            <p:ph sz="half" idx="2"/>
            <p:extLst>
              <p:ext uri="{D42A27DB-BD31-4B8C-83A1-F6EECF244321}">
                <p14:modId xmlns:p14="http://schemas.microsoft.com/office/powerpoint/2010/main" val="1955380216"/>
              </p:ext>
            </p:extLst>
          </p:nvPr>
        </p:nvGraphicFramePr>
        <p:xfrm>
          <a:off x="6135688" y="1790700"/>
          <a:ext cx="5410200" cy="411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0133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869A7EA9-19B6-4728-8355-6BF9CD89C36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Što bi učinio kad bi netko nad tobom vršio nasilje? </a:t>
            </a:r>
          </a:p>
        </p:txBody>
      </p:sp>
      <p:graphicFrame>
        <p:nvGraphicFramePr>
          <p:cNvPr id="5" name="Rezervirano mjesto sadržaja 4">
            <a:extLst>
              <a:ext uri="{FF2B5EF4-FFF2-40B4-BE49-F238E27FC236}">
                <a16:creationId xmlns:a16="http://schemas.microsoft.com/office/drawing/2014/main" id="{55DB73C4-8BE2-40C4-AD93-A8F1F07963D3}"/>
              </a:ext>
            </a:extLst>
          </p:cNvPr>
          <p:cNvGraphicFramePr>
            <a:graphicFrameLocks noGrp="1"/>
          </p:cNvGraphicFramePr>
          <p:nvPr>
            <p:ph sz="half" idx="1"/>
            <p:extLst>
              <p:ext uri="{D42A27DB-BD31-4B8C-83A1-F6EECF244321}">
                <p14:modId xmlns:p14="http://schemas.microsoft.com/office/powerpoint/2010/main" val="3029416651"/>
              </p:ext>
            </p:extLst>
          </p:nvPr>
        </p:nvGraphicFramePr>
        <p:xfrm>
          <a:off x="642938" y="1790700"/>
          <a:ext cx="5410200" cy="4111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Rezervirano mjesto sadržaja 5">
            <a:extLst>
              <a:ext uri="{FF2B5EF4-FFF2-40B4-BE49-F238E27FC236}">
                <a16:creationId xmlns:a16="http://schemas.microsoft.com/office/drawing/2014/main" id="{E5DBEE73-E93A-4A66-950F-CB4913A17F72}"/>
              </a:ext>
            </a:extLst>
          </p:cNvPr>
          <p:cNvGraphicFramePr>
            <a:graphicFrameLocks noGrp="1"/>
          </p:cNvGraphicFramePr>
          <p:nvPr>
            <p:ph sz="half" idx="2"/>
            <p:extLst>
              <p:ext uri="{D42A27DB-BD31-4B8C-83A1-F6EECF244321}">
                <p14:modId xmlns:p14="http://schemas.microsoft.com/office/powerpoint/2010/main" val="701955861"/>
              </p:ext>
            </p:extLst>
          </p:nvPr>
        </p:nvGraphicFramePr>
        <p:xfrm>
          <a:off x="6135688" y="1790700"/>
          <a:ext cx="5410200" cy="411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9136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DDE4C1AF-5CA4-444E-B5FD-0E8BA233D50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Koje oblike nasilja učenici doživljavaju najčešće?</a:t>
            </a:r>
          </a:p>
        </p:txBody>
      </p:sp>
      <p:graphicFrame>
        <p:nvGraphicFramePr>
          <p:cNvPr id="6" name="Rezervirano mjesto sadržaja 5">
            <a:extLst>
              <a:ext uri="{FF2B5EF4-FFF2-40B4-BE49-F238E27FC236}">
                <a16:creationId xmlns:a16="http://schemas.microsoft.com/office/drawing/2014/main" id="{154F7079-1220-4EB9-A745-D33A05B03DB8}"/>
              </a:ext>
            </a:extLst>
          </p:cNvPr>
          <p:cNvGraphicFramePr>
            <a:graphicFrameLocks noGrp="1"/>
          </p:cNvGraphicFramePr>
          <p:nvPr>
            <p:ph sz="half" idx="2"/>
            <p:extLst>
              <p:ext uri="{D42A27DB-BD31-4B8C-83A1-F6EECF244321}">
                <p14:modId xmlns:p14="http://schemas.microsoft.com/office/powerpoint/2010/main" val="920369206"/>
              </p:ext>
            </p:extLst>
          </p:nvPr>
        </p:nvGraphicFramePr>
        <p:xfrm>
          <a:off x="6135688" y="1790700"/>
          <a:ext cx="5410200" cy="4111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Rezervirano mjesto sadržaja 6">
            <a:extLst>
              <a:ext uri="{FF2B5EF4-FFF2-40B4-BE49-F238E27FC236}">
                <a16:creationId xmlns:a16="http://schemas.microsoft.com/office/drawing/2014/main" id="{A2FE875F-213B-4943-8916-C3653D51930E}"/>
              </a:ext>
            </a:extLst>
          </p:cNvPr>
          <p:cNvGraphicFramePr>
            <a:graphicFrameLocks noGrp="1"/>
          </p:cNvGraphicFramePr>
          <p:nvPr>
            <p:ph sz="half" idx="1"/>
            <p:extLst>
              <p:ext uri="{D42A27DB-BD31-4B8C-83A1-F6EECF244321}">
                <p14:modId xmlns:p14="http://schemas.microsoft.com/office/powerpoint/2010/main" val="385485966"/>
              </p:ext>
            </p:extLst>
          </p:nvPr>
        </p:nvGraphicFramePr>
        <p:xfrm>
          <a:off x="642938" y="1790700"/>
          <a:ext cx="5410200" cy="411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8108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AB8A4781-0789-43E1-A070-7F22C568A004}"/>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Koliko su učenici sigurni na pojedinim mjestima u školi i izvan nje?</a:t>
            </a:r>
          </a:p>
        </p:txBody>
      </p:sp>
      <p:graphicFrame>
        <p:nvGraphicFramePr>
          <p:cNvPr id="5" name="Rezervirano mjesto sadržaja 4">
            <a:extLst>
              <a:ext uri="{FF2B5EF4-FFF2-40B4-BE49-F238E27FC236}">
                <a16:creationId xmlns:a16="http://schemas.microsoft.com/office/drawing/2014/main" id="{49ACF6C2-2841-4B19-8FEF-27E54D3CBB1E}"/>
              </a:ext>
            </a:extLst>
          </p:cNvPr>
          <p:cNvGraphicFramePr>
            <a:graphicFrameLocks noGrp="1"/>
          </p:cNvGraphicFramePr>
          <p:nvPr>
            <p:ph sz="half" idx="1"/>
            <p:extLst>
              <p:ext uri="{D42A27DB-BD31-4B8C-83A1-F6EECF244321}">
                <p14:modId xmlns:p14="http://schemas.microsoft.com/office/powerpoint/2010/main" val="1333253418"/>
              </p:ext>
            </p:extLst>
          </p:nvPr>
        </p:nvGraphicFramePr>
        <p:xfrm>
          <a:off x="642938" y="1790700"/>
          <a:ext cx="5410200" cy="4111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Rezervirano mjesto sadržaja 5">
            <a:extLst>
              <a:ext uri="{FF2B5EF4-FFF2-40B4-BE49-F238E27FC236}">
                <a16:creationId xmlns:a16="http://schemas.microsoft.com/office/drawing/2014/main" id="{8A844CE1-282F-437D-AA5C-6F10A4C2D29E}"/>
              </a:ext>
            </a:extLst>
          </p:cNvPr>
          <p:cNvGraphicFramePr>
            <a:graphicFrameLocks noGrp="1"/>
          </p:cNvGraphicFramePr>
          <p:nvPr>
            <p:ph sz="half" idx="2"/>
            <p:extLst>
              <p:ext uri="{D42A27DB-BD31-4B8C-83A1-F6EECF244321}">
                <p14:modId xmlns:p14="http://schemas.microsoft.com/office/powerpoint/2010/main" val="337554961"/>
              </p:ext>
            </p:extLst>
          </p:nvPr>
        </p:nvGraphicFramePr>
        <p:xfrm>
          <a:off x="6135688" y="1790700"/>
          <a:ext cx="5410200" cy="411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8393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E58370F-60C7-4D9F-818A-DAA0895BDA57}"/>
              </a:ext>
            </a:extLst>
          </p:cNvPr>
          <p:cNvSpPr>
            <a:spLocks noGrp="1"/>
          </p:cNvSpPr>
          <p:nvPr>
            <p:ph type="title"/>
          </p:nvPr>
        </p:nvSpPr>
        <p:spPr>
          <a:xfrm>
            <a:off x="1558111" y="671354"/>
            <a:ext cx="9603275" cy="1049235"/>
          </a:xfrm>
        </p:spPr>
        <p:txBody>
          <a:bodyPr anchor="b">
            <a:normAutofit/>
          </a:bodyPr>
          <a:lstStyle/>
          <a:p>
            <a:r>
              <a:rPr lang="hr-HR" sz="4000" dirty="0">
                <a:latin typeface="Times New Roman" panose="02020603050405020304" pitchFamily="18" charset="0"/>
                <a:cs typeface="Times New Roman" panose="02020603050405020304" pitchFamily="18" charset="0"/>
              </a:rPr>
              <a:t>Nasilje u školi….</a:t>
            </a:r>
          </a:p>
        </p:txBody>
      </p:sp>
      <p:sp>
        <p:nvSpPr>
          <p:cNvPr id="3" name="Rezervirano mjesto sadržaja 2">
            <a:extLst>
              <a:ext uri="{FF2B5EF4-FFF2-40B4-BE49-F238E27FC236}">
                <a16:creationId xmlns:a16="http://schemas.microsoft.com/office/drawing/2014/main" id="{CC148764-297B-4EC0-80A1-B5953183FCF5}"/>
              </a:ext>
            </a:extLst>
          </p:cNvPr>
          <p:cNvSpPr>
            <a:spLocks noGrp="1"/>
          </p:cNvSpPr>
          <p:nvPr>
            <p:ph idx="1"/>
          </p:nvPr>
        </p:nvSpPr>
        <p:spPr>
          <a:xfrm>
            <a:off x="1527119" y="2113387"/>
            <a:ext cx="9603275" cy="3450613"/>
          </a:xfrm>
        </p:spPr>
        <p:txBody>
          <a:bodyPr>
            <a:noAutofit/>
          </a:bodyPr>
          <a:lstStyle/>
          <a:p>
            <a:pPr marL="0" indent="0" fontAlgn="base">
              <a:spcBef>
                <a:spcPct val="20000"/>
              </a:spcBef>
              <a:spcAft>
                <a:spcPct val="0"/>
              </a:spcAft>
              <a:buClr>
                <a:srgbClr val="003300"/>
              </a:buClr>
              <a:buSzPct val="65000"/>
              <a:buNone/>
            </a:pPr>
            <a:r>
              <a:rPr lang="hr-HR" altLang="sr-Latn-RS" sz="2400" b="1" dirty="0">
                <a:latin typeface="Times New Roman" panose="02020603050405020304" pitchFamily="18" charset="0"/>
                <a:cs typeface="Times New Roman" panose="02020603050405020304" pitchFamily="18" charset="0"/>
              </a:rPr>
              <a:t>1. Nasilje u školi je problem koji je prisutan u cijelome svijetu.</a:t>
            </a:r>
          </a:p>
          <a:p>
            <a:pPr marL="0" indent="0" fontAlgn="base">
              <a:spcBef>
                <a:spcPct val="20000"/>
              </a:spcBef>
              <a:spcAft>
                <a:spcPct val="0"/>
              </a:spcAft>
              <a:buClr>
                <a:srgbClr val="009999"/>
              </a:buClr>
              <a:buSzPct val="65000"/>
              <a:buNone/>
            </a:pPr>
            <a:r>
              <a:rPr lang="hr-HR" altLang="sr-Latn-RS" sz="2400" b="1" dirty="0">
                <a:latin typeface="Times New Roman" panose="02020603050405020304" pitchFamily="18" charset="0"/>
                <a:cs typeface="Times New Roman" panose="02020603050405020304" pitchFamily="18" charset="0"/>
              </a:rPr>
              <a:t>2. U današnje su vrijeme roditelji i učitelji vrlo zabrinuti učestalim      nasilnim ponašanjima kojima su izložena njihova djeca ili u njima sudjeluju.</a:t>
            </a:r>
          </a:p>
          <a:p>
            <a:pPr marL="0" indent="0" fontAlgn="base">
              <a:lnSpc>
                <a:spcPct val="100000"/>
              </a:lnSpc>
              <a:spcBef>
                <a:spcPct val="20000"/>
              </a:spcBef>
              <a:spcAft>
                <a:spcPct val="0"/>
              </a:spcAft>
              <a:buClr>
                <a:srgbClr val="009999"/>
              </a:buClr>
              <a:buSzPct val="65000"/>
              <a:buNone/>
            </a:pPr>
            <a:r>
              <a:rPr lang="hr-HR" altLang="sr-Latn-RS" sz="2400" b="1" dirty="0">
                <a:latin typeface="Times New Roman" panose="02020603050405020304" pitchFamily="18" charset="0"/>
                <a:cs typeface="Times New Roman" panose="02020603050405020304" pitchFamily="18" charset="0"/>
              </a:rPr>
              <a:t>3. Nasilje u školi je nasilje u kojem je učenik trajno i učestalo izložen negativnim postupcima od strane jednog ili više učenika koji ga namjerno žele povrijediti, poniziti ili izložiti neugodnostima. </a:t>
            </a:r>
          </a:p>
          <a:p>
            <a:pPr marL="342900" lvl="0" indent="-342900" algn="r" fontAlgn="base">
              <a:lnSpc>
                <a:spcPct val="100000"/>
              </a:lnSpc>
              <a:spcBef>
                <a:spcPct val="20000"/>
              </a:spcBef>
              <a:spcAft>
                <a:spcPct val="0"/>
              </a:spcAft>
              <a:buClr>
                <a:srgbClr val="009999"/>
              </a:buClr>
              <a:buSzPct val="65000"/>
              <a:buNone/>
            </a:pPr>
            <a:r>
              <a:rPr lang="hr-HR" altLang="sr-Latn-RS" sz="2400" b="1" dirty="0">
                <a:latin typeface="Times New Roman" panose="02020603050405020304" pitchFamily="18" charset="0"/>
                <a:cs typeface="Times New Roman" panose="02020603050405020304" pitchFamily="18" charset="0"/>
              </a:rPr>
              <a:t>(</a:t>
            </a:r>
            <a:r>
              <a:rPr lang="hr-HR" altLang="sr-Latn-RS" sz="2400" b="1" dirty="0" err="1">
                <a:latin typeface="Times New Roman" panose="02020603050405020304" pitchFamily="18" charset="0"/>
                <a:cs typeface="Times New Roman" panose="02020603050405020304" pitchFamily="18" charset="0"/>
              </a:rPr>
              <a:t>Olweus</a:t>
            </a:r>
            <a:r>
              <a:rPr lang="hr-HR" altLang="sr-Latn-RS" sz="2400" b="1" dirty="0">
                <a:latin typeface="Times New Roman" panose="02020603050405020304" pitchFamily="18" charset="0"/>
                <a:cs typeface="Times New Roman" panose="02020603050405020304" pitchFamily="18" charset="0"/>
              </a:rPr>
              <a:t>, 1988. i 1991.)</a:t>
            </a:r>
          </a:p>
          <a:p>
            <a:endParaRPr lang="hr-H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035821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CEEF359-DBDE-43E8-A4F1-8859F94FDADA}"/>
              </a:ext>
            </a:extLst>
          </p:cNvPr>
          <p:cNvSpPr>
            <a:spLocks noGrp="1"/>
          </p:cNvSpPr>
          <p:nvPr>
            <p:ph type="title"/>
          </p:nvPr>
        </p:nvSpPr>
        <p:spPr>
          <a:xfrm>
            <a:off x="1204000" y="242545"/>
            <a:ext cx="9603275" cy="795680"/>
          </a:xfrm>
        </p:spPr>
        <p:txBody>
          <a:bodyPr>
            <a:normAutofit/>
          </a:bodyPr>
          <a:lstStyle/>
          <a:p>
            <a:pPr algn="ctr"/>
            <a:r>
              <a:rPr lang="it-IT" sz="3200" dirty="0">
                <a:latin typeface="+mn-lt"/>
              </a:rPr>
              <a:t>Jesi li </a:t>
            </a:r>
            <a:r>
              <a:rPr lang="it-IT" sz="3200" dirty="0" err="1">
                <a:latin typeface="+mn-lt"/>
              </a:rPr>
              <a:t>bio</a:t>
            </a:r>
            <a:r>
              <a:rPr lang="it-IT" sz="3200" dirty="0">
                <a:latin typeface="+mn-lt"/>
              </a:rPr>
              <a:t>/la </a:t>
            </a:r>
            <a:r>
              <a:rPr lang="it-IT" sz="3200" dirty="0" err="1">
                <a:latin typeface="+mn-lt"/>
              </a:rPr>
              <a:t>žrtva</a:t>
            </a:r>
            <a:r>
              <a:rPr lang="it-IT" sz="3200" dirty="0">
                <a:latin typeface="+mn-lt"/>
              </a:rPr>
              <a:t> </a:t>
            </a:r>
            <a:r>
              <a:rPr lang="it-IT" sz="3200" dirty="0" err="1">
                <a:latin typeface="+mn-lt"/>
              </a:rPr>
              <a:t>elektroničkog</a:t>
            </a:r>
            <a:r>
              <a:rPr lang="it-IT" sz="3200" dirty="0">
                <a:latin typeface="+mn-lt"/>
              </a:rPr>
              <a:t> </a:t>
            </a:r>
            <a:r>
              <a:rPr lang="it-IT" sz="3200" dirty="0" err="1">
                <a:latin typeface="+mn-lt"/>
              </a:rPr>
              <a:t>nasilja</a:t>
            </a:r>
            <a:r>
              <a:rPr lang="it-IT" sz="3200" dirty="0">
                <a:latin typeface="+mn-lt"/>
              </a:rPr>
              <a:t>? </a:t>
            </a:r>
            <a:endParaRPr lang="hr-HR" sz="3200" dirty="0">
              <a:latin typeface="+mn-lt"/>
            </a:endParaRPr>
          </a:p>
        </p:txBody>
      </p:sp>
      <p:graphicFrame>
        <p:nvGraphicFramePr>
          <p:cNvPr id="26" name="Grafikon 25">
            <a:extLst>
              <a:ext uri="{FF2B5EF4-FFF2-40B4-BE49-F238E27FC236}">
                <a16:creationId xmlns:a16="http://schemas.microsoft.com/office/drawing/2014/main" id="{CD8FF7B0-E17E-437F-B909-9CC1CE6F51DA}"/>
              </a:ext>
            </a:extLst>
          </p:cNvPr>
          <p:cNvGraphicFramePr>
            <a:graphicFrameLocks/>
          </p:cNvGraphicFramePr>
          <p:nvPr>
            <p:extLst>
              <p:ext uri="{D42A27DB-BD31-4B8C-83A1-F6EECF244321}">
                <p14:modId xmlns:p14="http://schemas.microsoft.com/office/powerpoint/2010/main" val="2868857985"/>
              </p:ext>
            </p:extLst>
          </p:nvPr>
        </p:nvGraphicFramePr>
        <p:xfrm>
          <a:off x="-249383" y="1328339"/>
          <a:ext cx="5607249" cy="45664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Grafikon 27">
            <a:extLst>
              <a:ext uri="{FF2B5EF4-FFF2-40B4-BE49-F238E27FC236}">
                <a16:creationId xmlns:a16="http://schemas.microsoft.com/office/drawing/2014/main" id="{590C475B-65FD-460E-99CE-B507EA057DA4}"/>
              </a:ext>
            </a:extLst>
          </p:cNvPr>
          <p:cNvGraphicFramePr>
            <a:graphicFrameLocks/>
          </p:cNvGraphicFramePr>
          <p:nvPr>
            <p:extLst>
              <p:ext uri="{D42A27DB-BD31-4B8C-83A1-F6EECF244321}">
                <p14:modId xmlns:p14="http://schemas.microsoft.com/office/powerpoint/2010/main" val="2826047595"/>
              </p:ext>
            </p:extLst>
          </p:nvPr>
        </p:nvGraphicFramePr>
        <p:xfrm>
          <a:off x="6096000" y="1328339"/>
          <a:ext cx="5449409" cy="45664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9331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slov 2">
            <a:extLst>
              <a:ext uri="{FF2B5EF4-FFF2-40B4-BE49-F238E27FC236}">
                <a16:creationId xmlns:a16="http://schemas.microsoft.com/office/drawing/2014/main" id="{6B4F94AC-D053-48E7-A83D-2E2A87E8072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a:solidFill>
                  <a:schemeClr val="bg1"/>
                </a:solidFill>
                <a:latin typeface="+mj-lt"/>
                <a:ea typeface="+mj-ea"/>
                <a:cs typeface="+mj-cs"/>
              </a:rPr>
              <a:t>Izrečene kazne za nasilnika u školi su:</a:t>
            </a:r>
            <a:r>
              <a:rPr lang="en-US" sz="3200" kern="1200">
                <a:solidFill>
                  <a:schemeClr val="bg1"/>
                </a:solidFill>
                <a:latin typeface="+mj-lt"/>
                <a:ea typeface="+mj-ea"/>
                <a:cs typeface="+mj-cs"/>
              </a:rPr>
              <a:t> </a:t>
            </a:r>
            <a:endParaRPr lang="en-US" sz="3200" kern="1200" dirty="0">
              <a:solidFill>
                <a:schemeClr val="bg1"/>
              </a:solidFill>
              <a:latin typeface="+mj-lt"/>
              <a:ea typeface="+mj-ea"/>
              <a:cs typeface="+mj-cs"/>
            </a:endParaRPr>
          </a:p>
        </p:txBody>
      </p:sp>
      <p:graphicFrame>
        <p:nvGraphicFramePr>
          <p:cNvPr id="6" name="Rezervirano mjesto sadržaja 5">
            <a:extLst>
              <a:ext uri="{FF2B5EF4-FFF2-40B4-BE49-F238E27FC236}">
                <a16:creationId xmlns:a16="http://schemas.microsoft.com/office/drawing/2014/main" id="{654F75DC-4744-431C-AA33-ED804E71F4C8}"/>
              </a:ext>
            </a:extLst>
          </p:cNvPr>
          <p:cNvGraphicFramePr>
            <a:graphicFrameLocks noGrp="1"/>
          </p:cNvGraphicFramePr>
          <p:nvPr>
            <p:ph sz="half" idx="1"/>
            <p:extLst>
              <p:ext uri="{D42A27DB-BD31-4B8C-83A1-F6EECF244321}">
                <p14:modId xmlns:p14="http://schemas.microsoft.com/office/powerpoint/2010/main" val="3391009998"/>
              </p:ext>
            </p:extLst>
          </p:nvPr>
        </p:nvGraphicFramePr>
        <p:xfrm>
          <a:off x="642938" y="1800225"/>
          <a:ext cx="5410200" cy="40925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Rezervirano mjesto sadržaja 6">
            <a:extLst>
              <a:ext uri="{FF2B5EF4-FFF2-40B4-BE49-F238E27FC236}">
                <a16:creationId xmlns:a16="http://schemas.microsoft.com/office/drawing/2014/main" id="{111A5B47-983D-4BAF-BE0F-6D6E0D223361}"/>
              </a:ext>
            </a:extLst>
          </p:cNvPr>
          <p:cNvGraphicFramePr>
            <a:graphicFrameLocks noGrp="1"/>
          </p:cNvGraphicFramePr>
          <p:nvPr>
            <p:ph sz="half" idx="2"/>
            <p:extLst>
              <p:ext uri="{D42A27DB-BD31-4B8C-83A1-F6EECF244321}">
                <p14:modId xmlns:p14="http://schemas.microsoft.com/office/powerpoint/2010/main" val="1112335612"/>
              </p:ext>
            </p:extLst>
          </p:nvPr>
        </p:nvGraphicFramePr>
        <p:xfrm>
          <a:off x="6135688" y="1800225"/>
          <a:ext cx="5410200" cy="4092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4710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AF37D61-4767-4C17-929D-03D3B9028750}"/>
              </a:ext>
            </a:extLst>
          </p:cNvPr>
          <p:cNvSpPr>
            <a:spLocks noGrp="1"/>
          </p:cNvSpPr>
          <p:nvPr>
            <p:ph type="title"/>
          </p:nvPr>
        </p:nvSpPr>
        <p:spPr>
          <a:xfrm>
            <a:off x="1451579" y="867037"/>
            <a:ext cx="9603275" cy="1049235"/>
          </a:xfrm>
        </p:spPr>
        <p:txBody>
          <a:bodyPr>
            <a:normAutofit fontScale="90000"/>
          </a:bodyPr>
          <a:lstStyle/>
          <a:p>
            <a:br>
              <a:rPr lang="hr-HR" dirty="0">
                <a:latin typeface="Times New Roman" panose="02020603050405020304" pitchFamily="18" charset="0"/>
                <a:cs typeface="Times New Roman" panose="02020603050405020304" pitchFamily="18" charset="0"/>
              </a:rPr>
            </a:br>
            <a:r>
              <a:rPr lang="hr-HR" sz="4400" dirty="0">
                <a:latin typeface="Times New Roman" panose="02020603050405020304" pitchFamily="18" charset="0"/>
                <a:cs typeface="Times New Roman" panose="02020603050405020304" pitchFamily="18" charset="0"/>
              </a:rPr>
              <a:t>Kad se male ruke slože…..</a:t>
            </a:r>
          </a:p>
        </p:txBody>
      </p:sp>
      <p:sp>
        <p:nvSpPr>
          <p:cNvPr id="3" name="Rezervirano mjesto sadržaja 2">
            <a:extLst>
              <a:ext uri="{FF2B5EF4-FFF2-40B4-BE49-F238E27FC236}">
                <a16:creationId xmlns:a16="http://schemas.microsoft.com/office/drawing/2014/main" id="{15BFEE26-8C77-4388-9B6D-0518B5F67A55}"/>
              </a:ext>
            </a:extLst>
          </p:cNvPr>
          <p:cNvSpPr>
            <a:spLocks noGrp="1"/>
          </p:cNvSpPr>
          <p:nvPr>
            <p:ph idx="1"/>
          </p:nvPr>
        </p:nvSpPr>
        <p:spPr>
          <a:xfrm>
            <a:off x="1323975" y="1916272"/>
            <a:ext cx="9730879" cy="5056028"/>
          </a:xfrm>
        </p:spPr>
        <p:txBody>
          <a:bodyPr>
            <a:noAutofit/>
          </a:bodyPr>
          <a:lstStyle/>
          <a:p>
            <a:pPr>
              <a:lnSpc>
                <a:spcPct val="110000"/>
              </a:lnSpc>
            </a:pPr>
            <a:r>
              <a:rPr lang="hr-HR" sz="2400" dirty="0">
                <a:latin typeface="Times New Roman" panose="02020603050405020304" pitchFamily="18" charset="0"/>
                <a:cs typeface="Times New Roman" panose="02020603050405020304" pitchFamily="18" charset="0"/>
              </a:rPr>
              <a:t>Na kraju poruka je jasna: Kad se male ruke slože sve se može, sve se može…Danas smo puno toga naučili. Svjesni smo da moramo još puno raditi na sebi, biti bolji jedni prema drugima, ali ohrabruje nas saznanja da u našoj neposrednoj okolini nema učestalog nasilja što su sami učenici svojim iskustvima potvrdili. Potrebno je unaprijediti svakodnevnu međusobnu komunikaciji i dati priliku jedni drugima da budemo najbolji što možemo. Hvala ravnatelju, učiteljima, načelniku i službenicima Policijske postaje Donji Lapac, načelniku Općine Donji Lapac i djelatnicima Općinskog društva Crvenog križa Donji Lapac što ste nas podržali u ovom projektu i svojim doprinosom osvijestili nas učenike o važnost borbe protiv vršnjačkog nasilja. </a:t>
            </a:r>
          </a:p>
          <a:p>
            <a:pPr>
              <a:lnSpc>
                <a:spcPct val="110000"/>
              </a:lnSpc>
            </a:pPr>
            <a:r>
              <a:rPr lang="hr-HR" sz="2400" b="1" i="1" u="sng" dirty="0">
                <a:latin typeface="Times New Roman" panose="02020603050405020304" pitchFamily="18" charset="0"/>
                <a:cs typeface="Times New Roman" panose="02020603050405020304" pitchFamily="18" charset="0"/>
              </a:rPr>
              <a:t>Za kraj zbor OŠ Donji Lapac : Kad se male ruke slože….</a:t>
            </a:r>
          </a:p>
        </p:txBody>
      </p:sp>
    </p:spTree>
    <p:extLst>
      <p:ext uri="{BB962C8B-B14F-4D97-AF65-F5344CB8AC3E}">
        <p14:creationId xmlns:p14="http://schemas.microsoft.com/office/powerpoint/2010/main" val="672355173"/>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E0C7D62-B6EB-425F-941D-B1C90CB02CC0}"/>
              </a:ext>
            </a:extLst>
          </p:cNvPr>
          <p:cNvSpPr>
            <a:spLocks noGrp="1"/>
          </p:cNvSpPr>
          <p:nvPr>
            <p:ph type="title"/>
          </p:nvPr>
        </p:nvSpPr>
        <p:spPr/>
        <p:txBody>
          <a:bodyPr anchor="ctr">
            <a:normAutofit/>
          </a:bodyPr>
          <a:lstStyle/>
          <a:p>
            <a:pPr algn="ctr"/>
            <a:r>
              <a:rPr lang="hr-HR" sz="4000" dirty="0">
                <a:latin typeface="Times New Roman" panose="02020603050405020304" pitchFamily="18" charset="0"/>
                <a:cs typeface="Times New Roman" panose="02020603050405020304" pitchFamily="18" charset="0"/>
              </a:rPr>
              <a:t>Nasilje ostavlja tragove</a:t>
            </a:r>
          </a:p>
        </p:txBody>
      </p:sp>
      <p:sp>
        <p:nvSpPr>
          <p:cNvPr id="3" name="Rezervirano mjesto sadržaja 2">
            <a:extLst>
              <a:ext uri="{FF2B5EF4-FFF2-40B4-BE49-F238E27FC236}">
                <a16:creationId xmlns:a16="http://schemas.microsoft.com/office/drawing/2014/main" id="{1216EF2B-ADCB-4AFF-B91C-221987D5FA3E}"/>
              </a:ext>
            </a:extLst>
          </p:cNvPr>
          <p:cNvSpPr>
            <a:spLocks noGrp="1"/>
          </p:cNvSpPr>
          <p:nvPr>
            <p:ph idx="1"/>
          </p:nvPr>
        </p:nvSpPr>
        <p:spPr/>
        <p:txBody>
          <a:bodyPr>
            <a:noAutofit/>
          </a:bodyPr>
          <a:lstStyle/>
          <a:p>
            <a:r>
              <a:rPr lang="hr-HR" sz="2400" dirty="0">
                <a:latin typeface="Times New Roman" panose="02020603050405020304" pitchFamily="18" charset="0"/>
                <a:cs typeface="Times New Roman" panose="02020603050405020304" pitchFamily="18" charset="0"/>
              </a:rPr>
              <a:t>Projekt Dan ružičastih majica -borba protiv vršnjačkog nasilja provodi OŠ Donji Lapac uz suradnju sa  Policijskom postajom Donji Lapac i ODCK Donji Lapac.</a:t>
            </a:r>
          </a:p>
          <a:p>
            <a:r>
              <a:rPr lang="hr-HR" sz="2400" dirty="0">
                <a:latin typeface="Times New Roman" panose="02020603050405020304" pitchFamily="18" charset="0"/>
                <a:cs typeface="Times New Roman" panose="02020603050405020304" pitchFamily="18" charset="0"/>
              </a:rPr>
              <a:t>U projektu „Nasilje ostavlja tragove” sudjeluju :</a:t>
            </a:r>
            <a:br>
              <a:rPr lang="hr-HR" sz="2400" dirty="0">
                <a:latin typeface="Times New Roman" panose="02020603050405020304" pitchFamily="18" charset="0"/>
                <a:cs typeface="Times New Roman" panose="02020603050405020304" pitchFamily="18" charset="0"/>
              </a:rPr>
            </a:br>
            <a:r>
              <a:rPr lang="hr-HR" sz="2400" dirty="0">
                <a:latin typeface="Times New Roman" panose="02020603050405020304" pitchFamily="18" charset="0"/>
                <a:cs typeface="Times New Roman" panose="02020603050405020304" pitchFamily="18" charset="0"/>
              </a:rPr>
              <a:t>učenici 3. i 4. razreda OŠ Donji Lapac(Pomladak Crvenog križa ODCK Donji Lapac) </a:t>
            </a:r>
            <a:br>
              <a:rPr lang="hr-HR" sz="2400" dirty="0">
                <a:latin typeface="Times New Roman" panose="02020603050405020304" pitchFamily="18" charset="0"/>
                <a:cs typeface="Times New Roman" panose="02020603050405020304" pitchFamily="18" charset="0"/>
              </a:rPr>
            </a:br>
            <a:r>
              <a:rPr lang="hr-HR" sz="2400" dirty="0">
                <a:latin typeface="Times New Roman" panose="02020603050405020304" pitchFamily="18" charset="0"/>
                <a:cs typeface="Times New Roman" panose="02020603050405020304" pitchFamily="18" charset="0"/>
              </a:rPr>
              <a:t>Učenici 7.razreda OŠ Donji Lapac i razrednica Monika Petrov</a:t>
            </a:r>
          </a:p>
          <a:p>
            <a:r>
              <a:rPr lang="hr-HR" sz="2400" dirty="0">
                <a:latin typeface="Times New Roman" panose="02020603050405020304" pitchFamily="18" charset="0"/>
                <a:cs typeface="Times New Roman" panose="02020603050405020304" pitchFamily="18" charset="0"/>
              </a:rPr>
              <a:t>Učenici 1.razreda i razrednica Olivera </a:t>
            </a:r>
            <a:r>
              <a:rPr lang="hr-HR" sz="2400" dirty="0" err="1">
                <a:latin typeface="Times New Roman" panose="02020603050405020304" pitchFamily="18" charset="0"/>
                <a:cs typeface="Times New Roman" panose="02020603050405020304" pitchFamily="18" charset="0"/>
              </a:rPr>
              <a:t>Mazija</a:t>
            </a:r>
            <a:endParaRPr lang="hr-HR" sz="2400" dirty="0">
              <a:latin typeface="Times New Roman" panose="02020603050405020304" pitchFamily="18" charset="0"/>
              <a:cs typeface="Times New Roman" panose="02020603050405020304" pitchFamily="18" charset="0"/>
            </a:endParaRPr>
          </a:p>
          <a:p>
            <a:r>
              <a:rPr lang="hr-HR" sz="2400" dirty="0">
                <a:latin typeface="Times New Roman" panose="02020603050405020304" pitchFamily="18" charset="0"/>
                <a:cs typeface="Times New Roman" panose="02020603050405020304" pitchFamily="18" charset="0"/>
              </a:rPr>
              <a:t>Školski zbor pod vodstvom učiteljice Mirjane Prusac</a:t>
            </a:r>
          </a:p>
          <a:p>
            <a:r>
              <a:rPr lang="hr-HR" sz="2400" dirty="0">
                <a:latin typeface="Times New Roman" panose="02020603050405020304" pitchFamily="18" charset="0"/>
                <a:cs typeface="Times New Roman" panose="02020603050405020304" pitchFamily="18" charset="0"/>
              </a:rPr>
              <a:t>Školski knjižničar Miroslav Klobučar </a:t>
            </a:r>
          </a:p>
          <a:p>
            <a:r>
              <a:rPr lang="hr-HR" sz="2400" dirty="0">
                <a:latin typeface="Times New Roman" panose="02020603050405020304" pitchFamily="18" charset="0"/>
                <a:cs typeface="Times New Roman" panose="02020603050405020304" pitchFamily="18" charset="0"/>
              </a:rPr>
              <a:t>Voditeljica projekta Dan ružičastih majica -borba protiv vršnjačkog nasilja je Ljiljana Klobučar, </a:t>
            </a:r>
            <a:r>
              <a:rPr lang="hr-HR" sz="2400" dirty="0" err="1">
                <a:latin typeface="Times New Roman" panose="02020603050405020304" pitchFamily="18" charset="0"/>
                <a:cs typeface="Times New Roman" panose="02020603050405020304" pitchFamily="18" charset="0"/>
              </a:rPr>
              <a:t>dipl.uč.RN</a:t>
            </a:r>
            <a:r>
              <a:rPr lang="hr-HR" sz="2400" dirty="0">
                <a:latin typeface="Times New Roman" panose="02020603050405020304" pitchFamily="18" charset="0"/>
                <a:cs typeface="Times New Roman" panose="02020603050405020304" pitchFamily="18" charset="0"/>
              </a:rPr>
              <a:t>-a savjetnica</a:t>
            </a:r>
          </a:p>
        </p:txBody>
      </p:sp>
    </p:spTree>
    <p:extLst>
      <p:ext uri="{BB962C8B-B14F-4D97-AF65-F5344CB8AC3E}">
        <p14:creationId xmlns:p14="http://schemas.microsoft.com/office/powerpoint/2010/main" val="4237507206"/>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5788B20-4BB0-4F18-AB6B-588A5EF6A086}"/>
              </a:ext>
            </a:extLst>
          </p:cNvPr>
          <p:cNvSpPr>
            <a:spLocks noGrp="1"/>
          </p:cNvSpPr>
          <p:nvPr>
            <p:ph type="ctrTitle"/>
          </p:nvPr>
        </p:nvSpPr>
        <p:spPr>
          <a:xfrm>
            <a:off x="960933" y="960241"/>
            <a:ext cx="6849699" cy="4203872"/>
          </a:xfrm>
        </p:spPr>
        <p:txBody>
          <a:bodyPr anchor="ctr">
            <a:normAutofit/>
          </a:bodyPr>
          <a:lstStyle/>
          <a:p>
            <a:pPr algn="r"/>
            <a:br>
              <a:rPr lang="hr-HR" sz="5400" dirty="0"/>
            </a:br>
            <a:r>
              <a:rPr lang="hr-HR" sz="5400" dirty="0"/>
              <a:t> Nenasilje je oružje  jakih.</a:t>
            </a:r>
            <a:br>
              <a:rPr lang="hr-HR" sz="5400" dirty="0"/>
            </a:br>
            <a:endParaRPr lang="hr-HR" sz="5400" dirty="0"/>
          </a:p>
        </p:txBody>
      </p:sp>
      <p:sp>
        <p:nvSpPr>
          <p:cNvPr id="3" name="Podnaslov 2">
            <a:extLst>
              <a:ext uri="{FF2B5EF4-FFF2-40B4-BE49-F238E27FC236}">
                <a16:creationId xmlns:a16="http://schemas.microsoft.com/office/drawing/2014/main" id="{59F16A3E-95C0-4BD9-BF9F-7CF01B913F14}"/>
              </a:ext>
            </a:extLst>
          </p:cNvPr>
          <p:cNvSpPr>
            <a:spLocks noGrp="1"/>
          </p:cNvSpPr>
          <p:nvPr>
            <p:ph type="subTitle" idx="1"/>
          </p:nvPr>
        </p:nvSpPr>
        <p:spPr>
          <a:xfrm>
            <a:off x="8453071" y="964028"/>
            <a:ext cx="2770873" cy="4196299"/>
          </a:xfrm>
        </p:spPr>
        <p:txBody>
          <a:bodyPr anchor="ctr">
            <a:normAutofit/>
          </a:bodyPr>
          <a:lstStyle/>
          <a:p>
            <a:r>
              <a:rPr lang="hr-HR" dirty="0"/>
              <a:t>						Mahatma Gandhi </a:t>
            </a:r>
          </a:p>
        </p:txBody>
      </p:sp>
    </p:spTree>
    <p:extLst>
      <p:ext uri="{BB962C8B-B14F-4D97-AF65-F5344CB8AC3E}">
        <p14:creationId xmlns:p14="http://schemas.microsoft.com/office/powerpoint/2010/main" val="33748481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15362B5-C5C5-4B90-A583-2F23DC50A040}"/>
              </a:ext>
            </a:extLst>
          </p:cNvPr>
          <p:cNvSpPr>
            <a:spLocks noGrp="1"/>
          </p:cNvSpPr>
          <p:nvPr>
            <p:ph type="title"/>
          </p:nvPr>
        </p:nvSpPr>
        <p:spPr/>
        <p:txBody>
          <a:bodyPr>
            <a:noAutofit/>
          </a:bodyPr>
          <a:lstStyle/>
          <a:p>
            <a:r>
              <a:rPr lang="hr-HR" sz="2400" dirty="0">
                <a:latin typeface="Times New Roman" panose="02020603050405020304" pitchFamily="18" charset="0"/>
                <a:cs typeface="Times New Roman" panose="02020603050405020304" pitchFamily="18" charset="0"/>
              </a:rPr>
              <a:t>Nasilja je na pretek: roditelji se svađaju, susjedi se glasno vrijeđaju, djeca se tijekom odmora u školi tuku, u medijima je sve više nasilja.</a:t>
            </a:r>
            <a:br>
              <a:rPr lang="hr-HR" sz="2400" dirty="0">
                <a:latin typeface="Times New Roman" panose="02020603050405020304" pitchFamily="18" charset="0"/>
                <a:cs typeface="Times New Roman" panose="02020603050405020304" pitchFamily="18" charset="0"/>
              </a:rPr>
            </a:br>
            <a:endParaRPr lang="hr-HR" sz="2400" dirty="0">
              <a:latin typeface="Times New Roman" panose="02020603050405020304" pitchFamily="18" charset="0"/>
              <a:cs typeface="Times New Roman" panose="02020603050405020304" pitchFamily="18" charset="0"/>
            </a:endParaRPr>
          </a:p>
        </p:txBody>
      </p:sp>
      <p:sp>
        <p:nvSpPr>
          <p:cNvPr id="3" name="Rezervirano mjesto sadržaja 2">
            <a:extLst>
              <a:ext uri="{FF2B5EF4-FFF2-40B4-BE49-F238E27FC236}">
                <a16:creationId xmlns:a16="http://schemas.microsoft.com/office/drawing/2014/main" id="{248D8EC6-01CE-4F52-B057-553195C25633}"/>
              </a:ext>
            </a:extLst>
          </p:cNvPr>
          <p:cNvSpPr>
            <a:spLocks noGrp="1"/>
          </p:cNvSpPr>
          <p:nvPr>
            <p:ph idx="1"/>
          </p:nvPr>
        </p:nvSpPr>
        <p:spPr/>
        <p:txBody>
          <a:bodyPr>
            <a:normAutofit/>
          </a:bodyPr>
          <a:lstStyle/>
          <a:p>
            <a:r>
              <a:rPr lang="hr-HR" sz="2400" dirty="0">
                <a:latin typeface="Times New Roman" panose="02020603050405020304" pitchFamily="18" charset="0"/>
                <a:cs typeface="Times New Roman" panose="02020603050405020304" pitchFamily="18" charset="0"/>
              </a:rPr>
              <a:t>Pogledajmo malo oko sebe. Što vidimo? Što čujemo?</a:t>
            </a:r>
            <a:br>
              <a:rPr lang="hr-HR" sz="2400" dirty="0">
                <a:latin typeface="Times New Roman" panose="02020603050405020304" pitchFamily="18" charset="0"/>
                <a:cs typeface="Times New Roman" panose="02020603050405020304" pitchFamily="18" charset="0"/>
              </a:rPr>
            </a:br>
            <a:r>
              <a:rPr lang="hr-HR" sz="2400" dirty="0">
                <a:latin typeface="Times New Roman" panose="02020603050405020304" pitchFamily="18" charset="0"/>
                <a:cs typeface="Times New Roman" panose="02020603050405020304" pitchFamily="18" charset="0"/>
              </a:rPr>
              <a:t>„</a:t>
            </a:r>
            <a:r>
              <a:rPr lang="hr-HR" sz="2400" i="1" dirty="0">
                <a:latin typeface="Times New Roman" panose="02020603050405020304" pitchFamily="18" charset="0"/>
                <a:cs typeface="Times New Roman" panose="02020603050405020304" pitchFamily="18" charset="0"/>
              </a:rPr>
              <a:t>Pustite me na miru! Zašto vičeš na mene? Ti si kriva. Ti uvijek hoćeš biti najpametnija! Osvetit ću se ja već! Gubi mi se s očiju!”</a:t>
            </a:r>
          </a:p>
          <a:p>
            <a:r>
              <a:rPr lang="hr-HR" sz="2400" i="1" dirty="0">
                <a:latin typeface="Times New Roman" panose="02020603050405020304" pitchFamily="18" charset="0"/>
                <a:cs typeface="Times New Roman" panose="02020603050405020304" pitchFamily="18" charset="0"/>
              </a:rPr>
              <a:t>Zanimalo nas je što naši učenici čuju oko sebe. Čuju li ružne riječi? Učenici 3. i 4. razreda izdvojili su neke od njih. Poslušajmo ih! </a:t>
            </a:r>
          </a:p>
          <a:p>
            <a:endParaRPr lang="hr-HR" dirty="0"/>
          </a:p>
          <a:p>
            <a:endParaRPr lang="hr-HR" dirty="0"/>
          </a:p>
        </p:txBody>
      </p:sp>
      <p:pic>
        <p:nvPicPr>
          <p:cNvPr id="4" name="Ružne riječi">
            <a:hlinkClick r:id="" action="ppaction://media"/>
            <a:extLst>
              <a:ext uri="{FF2B5EF4-FFF2-40B4-BE49-F238E27FC236}">
                <a16:creationId xmlns:a16="http://schemas.microsoft.com/office/drawing/2014/main" id="{61903F17-4000-472E-9E71-9C6266F8678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929635" y="4978982"/>
            <a:ext cx="487363" cy="487363"/>
          </a:xfrm>
          <a:prstGeom prst="rect">
            <a:avLst/>
          </a:prstGeom>
        </p:spPr>
      </p:pic>
    </p:spTree>
    <p:extLst>
      <p:ext uri="{BB962C8B-B14F-4D97-AF65-F5344CB8AC3E}">
        <p14:creationId xmlns:p14="http://schemas.microsoft.com/office/powerpoint/2010/main" val="15657850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4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73ED98D-5768-40B1-A531-CA2B41FFE5C2}"/>
              </a:ext>
            </a:extLst>
          </p:cNvPr>
          <p:cNvSpPr>
            <a:spLocks noGrp="1"/>
          </p:cNvSpPr>
          <p:nvPr>
            <p:ph type="title"/>
          </p:nvPr>
        </p:nvSpPr>
        <p:spPr>
          <a:xfrm>
            <a:off x="1451579" y="785469"/>
            <a:ext cx="9603275" cy="1049235"/>
          </a:xfrm>
        </p:spPr>
        <p:txBody>
          <a:bodyPr anchor="ctr">
            <a:normAutofit fontScale="90000"/>
          </a:bodyPr>
          <a:lstStyle/>
          <a:p>
            <a:br>
              <a:rPr lang="hr-HR" sz="800" dirty="0"/>
            </a:br>
            <a:br>
              <a:rPr lang="hr-HR" sz="800" dirty="0"/>
            </a:br>
            <a:br>
              <a:rPr lang="hr-HR" sz="800" dirty="0"/>
            </a:br>
            <a:br>
              <a:rPr lang="hr-HR" sz="800" dirty="0"/>
            </a:br>
            <a:br>
              <a:rPr lang="hr-HR" sz="800" dirty="0"/>
            </a:br>
            <a:br>
              <a:rPr lang="hr-HR" sz="800" dirty="0"/>
            </a:br>
            <a:r>
              <a:rPr lang="hr-HR" sz="4400" dirty="0">
                <a:latin typeface="Times New Roman" panose="02020603050405020304" pitchFamily="18" charset="0"/>
                <a:cs typeface="Times New Roman" panose="02020603050405020304" pitchFamily="18" charset="0"/>
              </a:rPr>
              <a:t>Zašto se rugamo?</a:t>
            </a:r>
            <a:br>
              <a:rPr lang="hr-HR" sz="4400" dirty="0">
                <a:latin typeface="Times New Roman" panose="02020603050405020304" pitchFamily="18" charset="0"/>
                <a:cs typeface="Times New Roman" panose="02020603050405020304" pitchFamily="18" charset="0"/>
              </a:rPr>
            </a:br>
            <a:endParaRPr lang="hr-HR" sz="4400" dirty="0">
              <a:latin typeface="Times New Roman" panose="02020603050405020304" pitchFamily="18" charset="0"/>
              <a:cs typeface="Times New Roman" panose="02020603050405020304" pitchFamily="18" charset="0"/>
            </a:endParaRPr>
          </a:p>
        </p:txBody>
      </p:sp>
      <p:sp>
        <p:nvSpPr>
          <p:cNvPr id="3" name="Rezervirano mjesto sadržaja 2">
            <a:extLst>
              <a:ext uri="{FF2B5EF4-FFF2-40B4-BE49-F238E27FC236}">
                <a16:creationId xmlns:a16="http://schemas.microsoft.com/office/drawing/2014/main" id="{DB938F08-1D36-40E4-84F1-8966C830B29C}"/>
              </a:ext>
            </a:extLst>
          </p:cNvPr>
          <p:cNvSpPr>
            <a:spLocks noGrp="1"/>
          </p:cNvSpPr>
          <p:nvPr>
            <p:ph idx="1"/>
          </p:nvPr>
        </p:nvSpPr>
        <p:spPr>
          <a:xfrm>
            <a:off x="1358283" y="2015732"/>
            <a:ext cx="9696571" cy="3923429"/>
          </a:xfrm>
        </p:spPr>
        <p:txBody>
          <a:bodyPr>
            <a:noAutofit/>
          </a:bodyPr>
          <a:lstStyle/>
          <a:p>
            <a:r>
              <a:rPr lang="hr-HR" sz="2400" dirty="0">
                <a:latin typeface="Times New Roman" panose="02020603050405020304" pitchFamily="18" charset="0"/>
                <a:cs typeface="Times New Roman" panose="02020603050405020304" pitchFamily="18" charset="0"/>
              </a:rPr>
              <a:t>Zašto se rugamo? Kome se djeca rugaju, u kojim situacijama?</a:t>
            </a:r>
          </a:p>
          <a:p>
            <a:r>
              <a:rPr lang="hr-HR" sz="2400" dirty="0">
                <a:latin typeface="Times New Roman" panose="02020603050405020304" pitchFamily="18" charset="0"/>
                <a:cs typeface="Times New Roman" panose="02020603050405020304" pitchFamily="18" charset="0"/>
              </a:rPr>
              <a:t>Kako se osjećamo kada se rugamo i kada se nama rugaju?</a:t>
            </a:r>
          </a:p>
          <a:p>
            <a:r>
              <a:rPr lang="hr-HR" sz="2400" dirty="0">
                <a:latin typeface="Times New Roman" panose="02020603050405020304" pitchFamily="18" charset="0"/>
                <a:cs typeface="Times New Roman" panose="02020603050405020304" pitchFamily="18" charset="0"/>
              </a:rPr>
              <a:t> Što mogu učiniti kad vidim da se rugaju drugoj djeci ili kad se meni netko ruga? Zašto je ruganje opasno?</a:t>
            </a:r>
          </a:p>
          <a:p>
            <a:r>
              <a:rPr lang="pl-PL" sz="2400" dirty="0">
                <a:latin typeface="Times New Roman" panose="02020603050405020304" pitchFamily="18" charset="0"/>
                <a:cs typeface="Times New Roman" panose="02020603050405020304" pitchFamily="18" charset="0"/>
              </a:rPr>
              <a:t>Koga pitati za pomoć u slučaju ruganja?  Kako tražiti podršku?</a:t>
            </a:r>
            <a:endParaRPr lang="hr-HR" sz="2400" dirty="0">
              <a:latin typeface="Times New Roman" panose="02020603050405020304" pitchFamily="18" charset="0"/>
              <a:cs typeface="Times New Roman" panose="02020603050405020304" pitchFamily="18" charset="0"/>
            </a:endParaRPr>
          </a:p>
          <a:p>
            <a:endParaRPr lang="hr-HR" sz="2400" dirty="0">
              <a:latin typeface="Times New Roman" panose="02020603050405020304" pitchFamily="18" charset="0"/>
              <a:cs typeface="Times New Roman" panose="02020603050405020304" pitchFamily="18" charset="0"/>
            </a:endParaRPr>
          </a:p>
          <a:p>
            <a:r>
              <a:rPr lang="hr-HR" sz="2400" b="1" i="1" u="sng" dirty="0">
                <a:latin typeface="Times New Roman" panose="02020603050405020304" pitchFamily="18" charset="0"/>
                <a:cs typeface="Times New Roman" panose="02020603050405020304" pitchFamily="18" charset="0"/>
              </a:rPr>
              <a:t>učenici 3. i 4. razreda odgovaraju na ova pitanja…pogledajmo ih.  (video)</a:t>
            </a:r>
            <a:endParaRPr lang="pl-PL" sz="2400" b="1" i="1" u="sng" dirty="0">
              <a:latin typeface="Times New Roman" panose="02020603050405020304" pitchFamily="18" charset="0"/>
              <a:cs typeface="Times New Roman" panose="02020603050405020304" pitchFamily="18" charset="0"/>
            </a:endParaRPr>
          </a:p>
        </p:txBody>
      </p:sp>
      <p:sp>
        <p:nvSpPr>
          <p:cNvPr id="4" name="Akcijski gumb: Videozapis 3">
            <a:hlinkClick r:id="rId2" action="ppaction://hlinkfile" highlightClick="1"/>
            <a:extLst>
              <a:ext uri="{FF2B5EF4-FFF2-40B4-BE49-F238E27FC236}">
                <a16:creationId xmlns:a16="http://schemas.microsoft.com/office/drawing/2014/main" id="{F70F9E21-29DB-447D-84C7-7E90BB836A04}"/>
              </a:ext>
            </a:extLst>
          </p:cNvPr>
          <p:cNvSpPr/>
          <p:nvPr/>
        </p:nvSpPr>
        <p:spPr>
          <a:xfrm>
            <a:off x="9774315" y="5797118"/>
            <a:ext cx="1526959" cy="798991"/>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90900843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AC7319A-E298-44F8-8244-56CBEF6E8B94}"/>
              </a:ext>
            </a:extLst>
          </p:cNvPr>
          <p:cNvSpPr>
            <a:spLocks noGrp="1"/>
          </p:cNvSpPr>
          <p:nvPr>
            <p:ph type="title"/>
          </p:nvPr>
        </p:nvSpPr>
        <p:spPr/>
        <p:txBody>
          <a:bodyPr>
            <a:normAutofit/>
          </a:bodyPr>
          <a:lstStyle/>
          <a:p>
            <a:r>
              <a:rPr lang="hr-HR" sz="4000" dirty="0">
                <a:latin typeface="Times New Roman" panose="02020603050405020304" pitchFamily="18" charset="0"/>
                <a:cs typeface="Times New Roman" panose="02020603050405020304" pitchFamily="18" charset="0"/>
              </a:rPr>
              <a:t>Četiri čarobne riječi (1.razred)</a:t>
            </a:r>
          </a:p>
        </p:txBody>
      </p:sp>
      <p:sp>
        <p:nvSpPr>
          <p:cNvPr id="3" name="Rezervirano mjesto sadržaja 2">
            <a:extLst>
              <a:ext uri="{FF2B5EF4-FFF2-40B4-BE49-F238E27FC236}">
                <a16:creationId xmlns:a16="http://schemas.microsoft.com/office/drawing/2014/main" id="{A0B1C212-409A-47CB-804B-E2929082D65A}"/>
              </a:ext>
            </a:extLst>
          </p:cNvPr>
          <p:cNvSpPr>
            <a:spLocks noGrp="1"/>
          </p:cNvSpPr>
          <p:nvPr>
            <p:ph idx="1"/>
          </p:nvPr>
        </p:nvSpPr>
        <p:spPr/>
        <p:txBody>
          <a:bodyPr>
            <a:normAutofit/>
          </a:bodyPr>
          <a:lstStyle/>
          <a:p>
            <a:r>
              <a:rPr lang="hr-HR" sz="2400" dirty="0">
                <a:latin typeface="Times New Roman" panose="02020603050405020304" pitchFamily="18" charset="0"/>
                <a:cs typeface="Times New Roman" panose="02020603050405020304" pitchFamily="18" charset="0"/>
              </a:rPr>
              <a:t>Naši najmlađi će nam pomoći da zapamtimo najvažnije riječi koje svakodnevno trebamo uputiti jedni drugima. One nisu ružne, uvrjedljive, bolne već čarobne i lijepe. Neka dođu naši </a:t>
            </a:r>
            <a:r>
              <a:rPr lang="hr-HR" sz="2400" dirty="0" err="1">
                <a:latin typeface="Times New Roman" panose="02020603050405020304" pitchFamily="18" charset="0"/>
                <a:cs typeface="Times New Roman" panose="02020603050405020304" pitchFamily="18" charset="0"/>
              </a:rPr>
              <a:t>prvašići</a:t>
            </a:r>
            <a:r>
              <a:rPr lang="hr-HR" sz="2400" dirty="0">
                <a:latin typeface="Times New Roman" panose="02020603050405020304" pitchFamily="18" charset="0"/>
                <a:cs typeface="Times New Roman" panose="02020603050405020304" pitchFamily="18" charset="0"/>
              </a:rPr>
              <a:t> na pozornicu i nauče nas o važnosti lijepih riječi.</a:t>
            </a:r>
          </a:p>
          <a:p>
            <a:pPr marL="0" indent="0">
              <a:buNone/>
            </a:pPr>
            <a:endParaRPr lang="hr-HR" dirty="0"/>
          </a:p>
        </p:txBody>
      </p:sp>
    </p:spTree>
    <p:extLst>
      <p:ext uri="{BB962C8B-B14F-4D97-AF65-F5344CB8AC3E}">
        <p14:creationId xmlns:p14="http://schemas.microsoft.com/office/powerpoint/2010/main" val="320425518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17A92FF-ABBC-4A67-A27F-D85BF07F4F26}"/>
              </a:ext>
            </a:extLst>
          </p:cNvPr>
          <p:cNvSpPr>
            <a:spLocks noGrp="1"/>
          </p:cNvSpPr>
          <p:nvPr>
            <p:ph type="title"/>
          </p:nvPr>
        </p:nvSpPr>
        <p:spPr/>
        <p:txBody>
          <a:bodyPr anchor="ctr">
            <a:noAutofit/>
          </a:bodyPr>
          <a:lstStyle/>
          <a:p>
            <a:r>
              <a:rPr lang="hr-HR" sz="4000" dirty="0"/>
              <a:t>Rješavanje problema. Predrasude i stereotipi.</a:t>
            </a:r>
          </a:p>
        </p:txBody>
      </p:sp>
      <p:sp>
        <p:nvSpPr>
          <p:cNvPr id="3" name="Rezervirano mjesto sadržaja 2">
            <a:extLst>
              <a:ext uri="{FF2B5EF4-FFF2-40B4-BE49-F238E27FC236}">
                <a16:creationId xmlns:a16="http://schemas.microsoft.com/office/drawing/2014/main" id="{26B6EEAC-B475-4F1F-9013-FD10A47812F2}"/>
              </a:ext>
            </a:extLst>
          </p:cNvPr>
          <p:cNvSpPr>
            <a:spLocks noGrp="1"/>
          </p:cNvSpPr>
          <p:nvPr>
            <p:ph idx="1"/>
          </p:nvPr>
        </p:nvSpPr>
        <p:spPr/>
        <p:txBody>
          <a:bodyPr>
            <a:normAutofit/>
          </a:bodyPr>
          <a:lstStyle/>
          <a:p>
            <a:pPr marL="0" indent="0">
              <a:buNone/>
            </a:pPr>
            <a:r>
              <a:rPr lang="hr-HR" sz="3600" dirty="0">
                <a:latin typeface="Times New Roman" panose="02020603050405020304" pitchFamily="18" charset="0"/>
                <a:cs typeface="Times New Roman" panose="02020603050405020304" pitchFamily="18" charset="0"/>
              </a:rPr>
              <a:t>Problem možemo riješiti samo kada pričamo o problemu, a ne borimo se protiv druge osobe. </a:t>
            </a:r>
            <a:endParaRPr lang="hr-HR" sz="3600" dirty="0"/>
          </a:p>
        </p:txBody>
      </p:sp>
    </p:spTree>
    <p:extLst>
      <p:ext uri="{BB962C8B-B14F-4D97-AF65-F5344CB8AC3E}">
        <p14:creationId xmlns:p14="http://schemas.microsoft.com/office/powerpoint/2010/main" val="323133060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6C0F2DE-7666-40BF-882F-7E5956CB3006}"/>
              </a:ext>
            </a:extLst>
          </p:cNvPr>
          <p:cNvSpPr>
            <a:spLocks noGrp="1"/>
          </p:cNvSpPr>
          <p:nvPr>
            <p:ph type="title"/>
          </p:nvPr>
        </p:nvSpPr>
        <p:spPr>
          <a:xfrm>
            <a:off x="1451579" y="814044"/>
            <a:ext cx="9603275" cy="1049235"/>
          </a:xfrm>
        </p:spPr>
        <p:txBody>
          <a:bodyPr anchor="ctr">
            <a:normAutofit/>
          </a:bodyPr>
          <a:lstStyle/>
          <a:p>
            <a:r>
              <a:rPr lang="hr-HR" sz="4000" dirty="0">
                <a:latin typeface="Times New Roman" panose="02020603050405020304" pitchFamily="18" charset="0"/>
                <a:cs typeface="Times New Roman" panose="02020603050405020304" pitchFamily="18" charset="0"/>
              </a:rPr>
              <a:t>Različitosti</a:t>
            </a:r>
          </a:p>
        </p:txBody>
      </p:sp>
      <p:sp>
        <p:nvSpPr>
          <p:cNvPr id="3" name="Rezervirano mjesto sadržaja 2">
            <a:extLst>
              <a:ext uri="{FF2B5EF4-FFF2-40B4-BE49-F238E27FC236}">
                <a16:creationId xmlns:a16="http://schemas.microsoft.com/office/drawing/2014/main" id="{2A428247-306A-4029-83FD-8EA1A7BC1863}"/>
              </a:ext>
            </a:extLst>
          </p:cNvPr>
          <p:cNvSpPr>
            <a:spLocks noGrp="1"/>
          </p:cNvSpPr>
          <p:nvPr>
            <p:ph idx="1"/>
          </p:nvPr>
        </p:nvSpPr>
        <p:spPr>
          <a:xfrm>
            <a:off x="1451579" y="2015732"/>
            <a:ext cx="9603275" cy="3946918"/>
          </a:xfrm>
        </p:spPr>
        <p:txBody>
          <a:bodyPr>
            <a:noAutofit/>
          </a:bodyPr>
          <a:lstStyle/>
          <a:p>
            <a:pPr>
              <a:lnSpc>
                <a:spcPct val="110000"/>
              </a:lnSpc>
            </a:pPr>
            <a:r>
              <a:rPr lang="hr-HR" sz="2400" dirty="0">
                <a:latin typeface="Times New Roman" panose="02020603050405020304" pitchFamily="18" charset="0"/>
                <a:cs typeface="Times New Roman" panose="02020603050405020304" pitchFamily="18" charset="0"/>
              </a:rPr>
              <a:t>Odakle nastaju stereotipi i predrasude te kako se s njima suočiti u razrednoj okolini?</a:t>
            </a:r>
          </a:p>
          <a:p>
            <a:pPr>
              <a:lnSpc>
                <a:spcPct val="110000"/>
              </a:lnSpc>
            </a:pPr>
            <a:r>
              <a:rPr lang="hr-HR" sz="2400" dirty="0">
                <a:latin typeface="Times New Roman" panose="02020603050405020304" pitchFamily="18" charset="0"/>
                <a:cs typeface="Times New Roman" panose="02020603050405020304" pitchFamily="18" charset="0"/>
              </a:rPr>
              <a:t>U svakom društvu postoji određeni stupanj diskriminacije ili predrasuda - cure, dečki, nogometaši, političari, plavuše, Romi, Srbi, Hrvati, nastavnici, političari, plavuše, ovisnici, siromasi, bogataši, </a:t>
            </a:r>
            <a:r>
              <a:rPr lang="hr-HR" sz="2400" dirty="0" err="1">
                <a:latin typeface="Times New Roman" panose="02020603050405020304" pitchFamily="18" charset="0"/>
                <a:cs typeface="Times New Roman" panose="02020603050405020304" pitchFamily="18" charset="0"/>
              </a:rPr>
              <a:t>itd</a:t>
            </a:r>
            <a:r>
              <a:rPr lang="hr-HR" sz="2400" dirty="0">
                <a:latin typeface="Times New Roman" panose="02020603050405020304" pitchFamily="18" charset="0"/>
                <a:cs typeface="Times New Roman" panose="02020603050405020304" pitchFamily="18" charset="0"/>
              </a:rPr>
              <a:t>….</a:t>
            </a:r>
          </a:p>
          <a:p>
            <a:pPr>
              <a:lnSpc>
                <a:spcPct val="110000"/>
              </a:lnSpc>
            </a:pPr>
            <a:r>
              <a:rPr lang="hr-HR" sz="2400" dirty="0">
                <a:latin typeface="Times New Roman" panose="02020603050405020304" pitchFamily="18" charset="0"/>
                <a:cs typeface="Times New Roman" panose="02020603050405020304" pitchFamily="18" charset="0"/>
              </a:rPr>
              <a:t>Predrasude su ključne u izazivanju međusobne netrpeljivosti i svakodnevno izazivaju sukobe među vršnjacima. Etiketiranje može dovesti do emocionalnih i psihičkih poremećaja mladih maloljetnih ljudi.</a:t>
            </a:r>
          </a:p>
          <a:p>
            <a:pPr>
              <a:lnSpc>
                <a:spcPct val="110000"/>
              </a:lnSpc>
            </a:pPr>
            <a:r>
              <a:rPr lang="hr-HR" sz="2400" dirty="0">
                <a:latin typeface="Times New Roman" panose="02020603050405020304" pitchFamily="18" charset="0"/>
                <a:cs typeface="Times New Roman" panose="02020603050405020304" pitchFamily="18" charset="0"/>
              </a:rPr>
              <a:t>Da to ne mora biti tako znaju učenici 7.razreda koji se različitostima ponose, a predrasude ne postoje. Pogledajmo njihov video uradak.</a:t>
            </a:r>
          </a:p>
        </p:txBody>
      </p:sp>
      <p:sp>
        <p:nvSpPr>
          <p:cNvPr id="6" name="Akcijski gumb: Videozapis 5">
            <a:hlinkClick r:id="rId2" action="ppaction://hlinkfile" highlightClick="1"/>
            <a:extLst>
              <a:ext uri="{FF2B5EF4-FFF2-40B4-BE49-F238E27FC236}">
                <a16:creationId xmlns:a16="http://schemas.microsoft.com/office/drawing/2014/main" id="{43F12E05-547E-4824-963D-A8F0A1FA3C49}"/>
              </a:ext>
            </a:extLst>
          </p:cNvPr>
          <p:cNvSpPr/>
          <p:nvPr/>
        </p:nvSpPr>
        <p:spPr>
          <a:xfrm>
            <a:off x="10337267" y="302045"/>
            <a:ext cx="806308" cy="719092"/>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17788469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1978C21-99A9-4A73-853C-0E536B1582C3}"/>
              </a:ext>
            </a:extLst>
          </p:cNvPr>
          <p:cNvSpPr>
            <a:spLocks noGrp="1"/>
          </p:cNvSpPr>
          <p:nvPr>
            <p:ph type="title"/>
          </p:nvPr>
        </p:nvSpPr>
        <p:spPr>
          <a:xfrm>
            <a:off x="1451578" y="723901"/>
            <a:ext cx="9603275" cy="1192372"/>
          </a:xfrm>
        </p:spPr>
        <p:txBody>
          <a:bodyPr>
            <a:noAutofit/>
          </a:bodyPr>
          <a:lstStyle/>
          <a:p>
            <a:r>
              <a:rPr lang="hr-HR" sz="4000" dirty="0">
                <a:latin typeface="Times New Roman" panose="02020603050405020304" pitchFamily="18" charset="0"/>
                <a:cs typeface="Times New Roman" panose="02020603050405020304" pitchFamily="18" charset="0"/>
              </a:rPr>
              <a:t>Duga indijanska legenda</a:t>
            </a:r>
            <a:br>
              <a:rPr lang="hr-HR" sz="4000" dirty="0">
                <a:latin typeface="Times New Roman" panose="02020603050405020304" pitchFamily="18" charset="0"/>
                <a:cs typeface="Times New Roman" panose="02020603050405020304" pitchFamily="18" charset="0"/>
              </a:rPr>
            </a:br>
            <a:r>
              <a:rPr lang="hr-HR" sz="4000" dirty="0">
                <a:latin typeface="Times New Roman" panose="02020603050405020304" pitchFamily="18" charset="0"/>
                <a:cs typeface="Times New Roman" panose="02020603050405020304" pitchFamily="18" charset="0"/>
              </a:rPr>
              <a:t> 		(Zapisala Ann </a:t>
            </a:r>
            <a:r>
              <a:rPr lang="hr-HR" sz="4000" dirty="0" err="1">
                <a:latin typeface="Times New Roman" panose="02020603050405020304" pitchFamily="18" charset="0"/>
                <a:cs typeface="Times New Roman" panose="02020603050405020304" pitchFamily="18" charset="0"/>
              </a:rPr>
              <a:t>Hope</a:t>
            </a:r>
            <a:r>
              <a:rPr lang="hr-HR" sz="4000" dirty="0">
                <a:latin typeface="Times New Roman" panose="02020603050405020304" pitchFamily="18" charset="0"/>
                <a:cs typeface="Times New Roman" panose="02020603050405020304" pitchFamily="18" charset="0"/>
              </a:rPr>
              <a:t>, 1978.)</a:t>
            </a:r>
          </a:p>
        </p:txBody>
      </p:sp>
      <p:sp>
        <p:nvSpPr>
          <p:cNvPr id="3" name="Rezervirano mjesto sadržaja 2">
            <a:extLst>
              <a:ext uri="{FF2B5EF4-FFF2-40B4-BE49-F238E27FC236}">
                <a16:creationId xmlns:a16="http://schemas.microsoft.com/office/drawing/2014/main" id="{2A4305B8-942E-468C-A308-5CEFA3FEED2B}"/>
              </a:ext>
            </a:extLst>
          </p:cNvPr>
          <p:cNvSpPr>
            <a:spLocks noGrp="1"/>
          </p:cNvSpPr>
          <p:nvPr>
            <p:ph idx="1"/>
          </p:nvPr>
        </p:nvSpPr>
        <p:spPr/>
        <p:txBody>
          <a:bodyPr>
            <a:normAutofit/>
          </a:bodyPr>
          <a:lstStyle/>
          <a:p>
            <a:r>
              <a:rPr lang="hr-HR" sz="2400" dirty="0">
                <a:latin typeface="Times New Roman" panose="02020603050405020304" pitchFamily="18" charset="0"/>
                <a:cs typeface="Times New Roman" panose="02020603050405020304" pitchFamily="18" charset="0"/>
              </a:rPr>
              <a:t>Članovi Podmlatka Crvenog križa Donji Lapac ispričati će nam legendu koja će nas poučiti da smo svi jednaki iako ponekad mislimo da smo bolji od drugih. Važno je da se sjetimo da trebamo cijeniti jedni druge.</a:t>
            </a:r>
          </a:p>
          <a:p>
            <a:endParaRPr lang="hr-HR" sz="2400" dirty="0">
              <a:latin typeface="Times New Roman" panose="02020603050405020304" pitchFamily="18" charset="0"/>
              <a:cs typeface="Times New Roman" panose="02020603050405020304" pitchFamily="18" charset="0"/>
            </a:endParaRPr>
          </a:p>
          <a:p>
            <a:pPr marL="0" indent="0">
              <a:buNone/>
            </a:pPr>
            <a:endParaRPr lang="hr-HR" dirty="0"/>
          </a:p>
          <a:p>
            <a:pPr marL="1828800" lvl="4" indent="0">
              <a:buNone/>
            </a:pPr>
            <a:r>
              <a:rPr lang="hr-HR" dirty="0"/>
              <a:t>		</a:t>
            </a:r>
          </a:p>
          <a:p>
            <a:pPr marL="1828800" lvl="4" indent="0">
              <a:buNone/>
            </a:pPr>
            <a:r>
              <a:rPr lang="hr-HR" sz="2400" dirty="0">
                <a:latin typeface="Times New Roman" panose="02020603050405020304" pitchFamily="18" charset="0"/>
                <a:cs typeface="Times New Roman" panose="02020603050405020304" pitchFamily="18" charset="0"/>
              </a:rPr>
              <a:t>Kad su misli u boji život nikada nije siv.</a:t>
            </a:r>
          </a:p>
        </p:txBody>
      </p:sp>
    </p:spTree>
    <p:extLst>
      <p:ext uri="{BB962C8B-B14F-4D97-AF65-F5344CB8AC3E}">
        <p14:creationId xmlns:p14="http://schemas.microsoft.com/office/powerpoint/2010/main" val="341679102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C73F019-421E-4848-9CDF-AA1E1FBB5674}"/>
              </a:ext>
            </a:extLst>
          </p:cNvPr>
          <p:cNvSpPr>
            <a:spLocks noGrp="1"/>
          </p:cNvSpPr>
          <p:nvPr>
            <p:ph type="title"/>
          </p:nvPr>
        </p:nvSpPr>
        <p:spPr>
          <a:xfrm>
            <a:off x="1451579" y="737844"/>
            <a:ext cx="9940322" cy="1049235"/>
          </a:xfrm>
        </p:spPr>
        <p:txBody>
          <a:bodyPr>
            <a:normAutofit fontScale="90000"/>
          </a:bodyPr>
          <a:lstStyle/>
          <a:p>
            <a:pPr algn="ctr"/>
            <a:r>
              <a:rPr lang="hr-HR" sz="4400" dirty="0">
                <a:latin typeface="Times New Roman" panose="02020603050405020304" pitchFamily="18" charset="0"/>
                <a:cs typeface="Times New Roman" panose="02020603050405020304" pitchFamily="18" charset="0"/>
              </a:rPr>
              <a:t>-Istraživanje-  </a:t>
            </a:r>
            <a:br>
              <a:rPr lang="hr-HR" sz="4400" dirty="0">
                <a:latin typeface="Times New Roman" panose="02020603050405020304" pitchFamily="18" charset="0"/>
                <a:cs typeface="Times New Roman" panose="02020603050405020304" pitchFamily="18" charset="0"/>
              </a:rPr>
            </a:br>
            <a:r>
              <a:rPr lang="hr-HR" sz="4400" dirty="0">
                <a:latin typeface="Times New Roman" panose="02020603050405020304" pitchFamily="18" charset="0"/>
                <a:cs typeface="Times New Roman" panose="02020603050405020304" pitchFamily="18" charset="0"/>
              </a:rPr>
              <a:t>Anketa O VRŠNJAČKOM NASILJU</a:t>
            </a:r>
            <a:br>
              <a:rPr lang="hr-HR" dirty="0"/>
            </a:br>
            <a:endParaRPr lang="hr-HR" dirty="0"/>
          </a:p>
        </p:txBody>
      </p:sp>
      <p:sp>
        <p:nvSpPr>
          <p:cNvPr id="3" name="Rezervirano mjesto sadržaja 2">
            <a:extLst>
              <a:ext uri="{FF2B5EF4-FFF2-40B4-BE49-F238E27FC236}">
                <a16:creationId xmlns:a16="http://schemas.microsoft.com/office/drawing/2014/main" id="{9CCA129C-6143-4215-9738-4A9BB0A7AD4C}"/>
              </a:ext>
            </a:extLst>
          </p:cNvPr>
          <p:cNvSpPr>
            <a:spLocks noGrp="1"/>
          </p:cNvSpPr>
          <p:nvPr>
            <p:ph idx="1"/>
          </p:nvPr>
        </p:nvSpPr>
        <p:spPr>
          <a:xfrm>
            <a:off x="1451579" y="2015732"/>
            <a:ext cx="9603275" cy="4575568"/>
          </a:xfrm>
        </p:spPr>
        <p:txBody>
          <a:bodyPr>
            <a:noAutofit/>
          </a:bodyPr>
          <a:lstStyle/>
          <a:p>
            <a:r>
              <a:rPr lang="hr-HR" sz="2400" dirty="0">
                <a:latin typeface="Times New Roman" panose="02020603050405020304" pitchFamily="18" charset="0"/>
                <a:cs typeface="Times New Roman" panose="02020603050405020304" pitchFamily="18" charset="0"/>
              </a:rPr>
              <a:t>PROBLEM :</a:t>
            </a:r>
          </a:p>
          <a:p>
            <a:r>
              <a:rPr lang="hr-HR" sz="2400" dirty="0">
                <a:latin typeface="Times New Roman" panose="02020603050405020304" pitchFamily="18" charset="0"/>
                <a:cs typeface="Times New Roman" panose="02020603050405020304" pitchFamily="18" charset="0"/>
              </a:rPr>
              <a:t>1. Kako se učenici osjećaju u školi? </a:t>
            </a:r>
          </a:p>
          <a:p>
            <a:r>
              <a:rPr lang="hr-HR" sz="2400" dirty="0">
                <a:latin typeface="Times New Roman" panose="02020603050405020304" pitchFamily="18" charset="0"/>
                <a:cs typeface="Times New Roman" panose="02020603050405020304" pitchFamily="18" charset="0"/>
              </a:rPr>
              <a:t>2. Koliko su učenici sigurni na pojedinim mjestima u školi i izvan nje? </a:t>
            </a:r>
          </a:p>
          <a:p>
            <a:r>
              <a:rPr lang="hr-HR" sz="2400" dirty="0">
                <a:latin typeface="Times New Roman" panose="02020603050405020304" pitchFamily="18" charset="0"/>
                <a:cs typeface="Times New Roman" panose="02020603050405020304" pitchFamily="18" charset="0"/>
              </a:rPr>
              <a:t>3. Kolika je pojavnost nasilja među djecom u školi? </a:t>
            </a:r>
          </a:p>
          <a:p>
            <a:r>
              <a:rPr lang="hr-HR" sz="2400" dirty="0">
                <a:latin typeface="Times New Roman" panose="02020603050405020304" pitchFamily="18" charset="0"/>
                <a:cs typeface="Times New Roman" panose="02020603050405020304" pitchFamily="18" charset="0"/>
              </a:rPr>
              <a:t>4. Koje oblike nasilja učenici doživljavaju najčešće?</a:t>
            </a:r>
          </a:p>
          <a:p>
            <a:r>
              <a:rPr lang="hr-HR" sz="2400" dirty="0">
                <a:latin typeface="Times New Roman" panose="02020603050405020304" pitchFamily="18" charset="0"/>
                <a:cs typeface="Times New Roman" panose="02020603050405020304" pitchFamily="18" charset="0"/>
              </a:rPr>
              <a:t> 5. Kako učenici reagiraju na nasilje?</a:t>
            </a:r>
          </a:p>
          <a:p>
            <a:pPr marL="0" indent="0">
              <a:buNone/>
            </a:pPr>
            <a:r>
              <a:rPr lang="hr-HR" sz="2400" b="1" i="1" u="sng" dirty="0">
                <a:latin typeface="Times New Roman" panose="02020603050405020304" pitchFamily="18" charset="0"/>
                <a:cs typeface="Times New Roman" panose="02020603050405020304" pitchFamily="18" charset="0"/>
              </a:rPr>
              <a:t>Anketa je anonimna.</a:t>
            </a:r>
          </a:p>
          <a:p>
            <a:pPr marL="0" indent="0">
              <a:buNone/>
            </a:pPr>
            <a:r>
              <a:rPr lang="hr-HR" sz="2400" b="1" i="1" u="sng" dirty="0">
                <a:latin typeface="Times New Roman" panose="02020603050405020304" pitchFamily="18" charset="0"/>
                <a:cs typeface="Times New Roman" panose="02020603050405020304" pitchFamily="18" charset="0"/>
              </a:rPr>
              <a:t>Anketi je pristupilo 70 učenika OŠ Donji Lapac.(od 1.r.- 4.r ;  od 5.r. – 8.r.)</a:t>
            </a:r>
          </a:p>
        </p:txBody>
      </p:sp>
    </p:spTree>
    <p:extLst>
      <p:ext uri="{BB962C8B-B14F-4D97-AF65-F5344CB8AC3E}">
        <p14:creationId xmlns:p14="http://schemas.microsoft.com/office/powerpoint/2010/main" val="122467726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Tema sustava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sustava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sustava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877</Words>
  <Application>Microsoft Office PowerPoint</Application>
  <PresentationFormat>Široki zaslon</PresentationFormat>
  <Paragraphs>100</Paragraphs>
  <Slides>24</Slides>
  <Notes>0</Notes>
  <HiddenSlides>0</HiddenSlides>
  <MMClips>1</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24</vt:i4>
      </vt:variant>
    </vt:vector>
  </HeadingPairs>
  <TitlesOfParts>
    <vt:vector size="29" baseType="lpstr">
      <vt:lpstr>Arial</vt:lpstr>
      <vt:lpstr>Calibri</vt:lpstr>
      <vt:lpstr>Calibri Light</vt:lpstr>
      <vt:lpstr>Times New Roman</vt:lpstr>
      <vt:lpstr>Office Theme</vt:lpstr>
      <vt:lpstr>Nasilje ostavlja tragove</vt:lpstr>
      <vt:lpstr>Nasilje u školi….</vt:lpstr>
      <vt:lpstr>Nasilja je na pretek: roditelji se svađaju, susjedi se glasno vrijeđaju, djeca se tijekom odmora u školi tuku, u medijima je sve više nasilja. </vt:lpstr>
      <vt:lpstr>      Zašto se rugamo? </vt:lpstr>
      <vt:lpstr>Četiri čarobne riječi (1.razred)</vt:lpstr>
      <vt:lpstr>Rješavanje problema. Predrasude i stereotipi.</vt:lpstr>
      <vt:lpstr>Različitosti</vt:lpstr>
      <vt:lpstr>Duga indijanska legenda    (Zapisala Ann Hope, 1978.)</vt:lpstr>
      <vt:lpstr>-Istraživanje-   Anketa O VRŠNJAČKOM NASILJU </vt:lpstr>
      <vt:lpstr>Jesi li bio/la žrtva vršnjačkog nasilja?  </vt:lpstr>
      <vt:lpstr>Koja je najprisutnija vrsta nasilja u mojoj okolini? </vt:lpstr>
      <vt:lpstr>Je li vršnjačko nasilje češće nad: </vt:lpstr>
      <vt:lpstr>Tko su najčešće žrtve vršnjačkog nasilja među učenicima? </vt:lpstr>
      <vt:lpstr>Koje mjesto je najopasnije zbog mogućeg vršnjačkog nasilja prema tebi? </vt:lpstr>
      <vt:lpstr>Smatraš li da je tvoja škola sigurno mjesto? </vt:lpstr>
      <vt:lpstr>Reagira li se u tvojoj školi na vršnjačko nasilje? </vt:lpstr>
      <vt:lpstr>Što bi učinio kad bi netko nad tobom vršio nasilje? </vt:lpstr>
      <vt:lpstr>Koje oblike nasilja učenici doživljavaju najčešće?</vt:lpstr>
      <vt:lpstr>Koliko su učenici sigurni na pojedinim mjestima u školi i izvan nje?</vt:lpstr>
      <vt:lpstr>Jesi li bio/la žrtva elektroničkog nasilja? </vt:lpstr>
      <vt:lpstr>Izrečene kazne za nasilnika u školi su: </vt:lpstr>
      <vt:lpstr> Kad se male ruke slože…..</vt:lpstr>
      <vt:lpstr>Nasilje ostavlja tragove</vt:lpstr>
      <vt:lpstr>  Nenasilje je oružje  jakih.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Nasilje ostavlja tragove</dc:title>
  <dc:creator>Ljiljana Klobučar</dc:creator>
  <cp:lastModifiedBy>Ljiljana Klobučar</cp:lastModifiedBy>
  <cp:revision>8</cp:revision>
  <dcterms:created xsi:type="dcterms:W3CDTF">2020-02-20T18:14:37Z</dcterms:created>
  <dcterms:modified xsi:type="dcterms:W3CDTF">2020-02-21T15:43:57Z</dcterms:modified>
</cp:coreProperties>
</file>