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281" r:id="rId3"/>
    <p:sldId id="262" r:id="rId4"/>
    <p:sldId id="267" r:id="rId5"/>
    <p:sldId id="268" r:id="rId6"/>
    <p:sldId id="270" r:id="rId7"/>
    <p:sldId id="269" r:id="rId8"/>
    <p:sldId id="264" r:id="rId9"/>
    <p:sldId id="280" r:id="rId10"/>
    <p:sldId id="28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37BBE-D954-44ED-8336-CE48C5B87A40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7A33D-F5B6-4C7C-8955-9DFBA3FB8F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2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056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773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671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73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90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45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3BC1E1-CD47-42B8-806E-73C1A494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92DC02-1DF4-4863-8E8A-DE3377754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E4135D-4161-441A-A68E-F028B878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53C-9153-44FE-B648-D26F2FD3248E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FE45DA-9024-4FD0-AC59-A614391F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99EEC1-F322-437E-A25F-E47FADB7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1C96-4FC7-488F-81DF-D87A84DBC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56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5BEFF7-DCCA-4787-B135-BA9AF543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588A5D2-58B7-424F-AFCB-7EA4AC0E1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59951C1-751A-4597-A153-5A5908B4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53C-9153-44FE-B648-D26F2FD3248E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B38FB4-1AE6-49F6-BC62-DA113E0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67031D-FA3E-425C-A958-2C0DCE6A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1C96-4FC7-488F-81DF-D87A84DBC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4F949E5-44B1-4036-BF8B-E4DC54146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EC1771-5AE3-4605-90B8-75778C65E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FC5B7A-25F1-4138-B759-EE7CFB26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53C-9153-44FE-B648-D26F2FD3248E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1D5E64-A33A-4D88-9A88-E9B5F87F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EFB997-431A-43DD-976A-3A019282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1C96-4FC7-488F-81DF-D87A84DBC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18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7.7.2020.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72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7.7.2020.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86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7.7.2020.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04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405E96-4EA9-4347-BB3A-DE64DCD9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A2BA1C-7AE0-4936-B3C5-B923824EC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0DD15-76F8-4BB0-B38A-21B90925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53C-9153-44FE-B648-D26F2FD3248E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A50885-E27E-4059-80F6-111D1901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47BB42-0263-4B7D-835B-69C57B4C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1C96-4FC7-488F-81DF-D87A84DBC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57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9BA36C-0C89-4CD8-943E-3A688A86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1CBAFE-646E-44BC-81B5-F17C5A087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68FCE5-B90F-473F-A2AE-7602537B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53C-9153-44FE-B648-D26F2FD3248E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22DFB8-9C6F-425B-8986-4E0D1148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513ED0-1AFE-48DE-9AC1-FDC73638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1C96-4FC7-488F-81DF-D87A84DBC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34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30AEB5-5DCC-4A35-8C21-AA0557FF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6F5482-CFFC-41AD-807A-626F7BD02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0EC181E-C13D-4640-BA90-0723E192A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83F5045-4ACB-4E07-A536-65D7720B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53C-9153-44FE-B648-D26F2FD3248E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43D565A-8CBF-4B15-AB5F-CBA7BCEB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A43E792-2B4E-47DD-A01B-4DC7E426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1C96-4FC7-488F-81DF-D87A84DBC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3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2D9918-DD72-4F86-8E00-EAE20DE9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01CF75-71F3-40A0-B695-BE5A36E59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9325009-02D9-4ACD-A6E0-8FD078A21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75F094C-AADB-4DAB-8F6C-82978F2BD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92EFE31-3D7A-4CAF-B832-054BC7A9F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1FC8E34-F214-4920-AE33-BA003F4F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53C-9153-44FE-B648-D26F2FD3248E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C52D686-F6C1-43B9-A828-A4F20317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960BE38-1606-4D54-9BA0-C7E7F547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1C96-4FC7-488F-81DF-D87A84DBC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9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8491F7-E1F1-4D5E-9CCD-5E2FD3B7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5FCC6AF-10FA-4065-987F-7E60E11C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53C-9153-44FE-B648-D26F2FD3248E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2F58581-75CB-4C81-B3B4-5F7440E1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0712A19-E42A-4D21-B15D-1D693D55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1C96-4FC7-488F-81DF-D87A84DBC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062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F4B3BD9-8294-45A9-B8CF-C88B5082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53C-9153-44FE-B648-D26F2FD3248E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63EC2AD-F0CE-4A70-B14B-B3FFF64D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6303C1F-595C-46CA-9177-B64B4F2B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1C96-4FC7-488F-81DF-D87A84DBC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2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BFEB75-07F2-4A91-AAF7-562BEC46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5ECA5B-E50E-474D-A930-539046089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0FE10DC-E6E5-4D57-A1C4-E5738D51E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C896188-D49F-4D4C-A563-5FB623D1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53C-9153-44FE-B648-D26F2FD3248E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681F04F-81C5-4045-BF1E-DA20A228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DC55428-42FD-4A40-812D-DF0FB30E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1C96-4FC7-488F-81DF-D87A84DBC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98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221F5B-6830-4B68-B170-53B433CA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E33F10F-811E-4BD3-A99A-4FD5D083C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258AB1-5121-4F57-8F1C-23E9E1A55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C6FDE1-5DBB-4D8A-9994-3217FB46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53C-9153-44FE-B648-D26F2FD3248E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D81B5DE-8806-4558-9497-D02B9C06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E9155FD-12E9-4A92-A155-D425BB19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1C96-4FC7-488F-81DF-D87A84DBC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91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D5F51A1-15AD-44B9-91A1-3445E54E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35FFBE-A7DF-4817-A075-DA3985D75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0BDE8AB-4308-4192-87A3-76FF4FCFD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753C-9153-44FE-B648-D26F2FD3248E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682393-A0D3-4EE0-9B64-58EA628D0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14BEFF-5F01-49C1-BF17-8A1111A78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C1C96-4FC7-488F-81DF-D87A84DBC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42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hyperlink" Target="https://www.google.hr/url?sa=i&amp;url=http%3A%2F%2Fwww.bistrobih.ba%2Fnova%2Fpotocna-pastrmka-salmo-trutta-m-fario%2F&amp;psig=AOvVaw1oUq_8j7_CQ1lqhoxO62D8&amp;ust=1587395217147000&amp;source=images&amp;cd=vfe&amp;ved=0CAIQjRxqFwoTCLDemJPi9OgCFQAAAAAdAAAAABA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037A12-137D-4C31-B080-06D078EB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26" y="304800"/>
            <a:ext cx="10058402" cy="12192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dirty="0"/>
              <a:t>Vode tekućice </a:t>
            </a:r>
            <a:br>
              <a:rPr lang="hr-HR" sz="2800" dirty="0"/>
            </a:br>
            <a:r>
              <a:rPr lang="hr-HR" sz="2800" dirty="0"/>
              <a:t>Izvor rijeke Une(</a:t>
            </a:r>
            <a:r>
              <a:rPr lang="hr-HR" sz="2800" dirty="0" err="1"/>
              <a:t>Izvanučionička</a:t>
            </a:r>
            <a:r>
              <a:rPr lang="hr-HR" sz="2800" dirty="0"/>
              <a:t> nastava);istraživačko učenje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C6266CE-5799-48F7-B044-15779A91A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904" y="1450942"/>
            <a:ext cx="10924031" cy="4229100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2C73A70-6899-4553-A72C-5D111B52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4664" y="5788057"/>
            <a:ext cx="8797548" cy="923827"/>
          </a:xfrm>
        </p:spPr>
        <p:txBody>
          <a:bodyPr>
            <a:noAutofit/>
          </a:bodyPr>
          <a:lstStyle/>
          <a:p>
            <a:r>
              <a:rPr lang="hr-HR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Prezentacija:Ljiljana</a:t>
            </a:r>
            <a:r>
              <a:rPr lang="hr-HR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Klobučar,dipl.uč.RN,savjetnica</a:t>
            </a:r>
            <a:r>
              <a:rPr lang="hr-HR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27.02.2020.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70BE6D-C0C4-44D3-9622-B1273235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Dojmovi nakon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izvanučioničke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nastave….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F939DE-6073-4AD9-814E-364B1F3493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 rijeke Une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27.veljače 2020.godine bili smo na izvoru rijeke Une. Zadatak nam je da proučimo vode tekućice jer smo na satu učili o njima. Stigli smo školskim autobusom do Donje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Suvaje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koja se nalazi nedaleko od moje škole. Uputili smo se uređenom stazom koja vodi do samog izvora ili vrela rijeke Une. Izvor Une je okružen šumom i stijenama. Brali smo bilje i proučavali prirodu. Mjerili smo temperaturu vode na izvoru Une i izmjerili 8 stupnjeva. Rijeka Una je hladna. Uzimali smo uzorke vode sa izvora i njezinog toka da bi mogli mikroskopom vidjeti ima li čega u njoj. Kompasom smo odredili gdje se izvor nalazi. Popeli smo se na vidikovac i promatrali modrozeleni izvor kako miruje, a voda u toku žurno teče. Odmorili smo, pojeli marendu i krenuli prema odredištu gdje nas je autobus čekao. Lijepo smo se proveli. Bilo je jako zanimljivo i jako mi se svidjelo.</a:t>
            </a:r>
          </a:p>
          <a:p>
            <a:pPr marL="3200400" lvl="7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 ,3.razred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C8CB25B-88F1-44B7-A69E-0EBC8C1D13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Izlet na izvor rijeke Une</a:t>
            </a:r>
          </a:p>
          <a:p>
            <a:pPr marL="0" indent="0">
              <a:buNone/>
            </a:pPr>
            <a:r>
              <a:rPr lang="hr-H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četvrtak smo posjetili izvor rijeke Une da saznamo nešto više o toj vodi tekućici. Nakon što smo izašli iz autobusa uputili smo se prema izvoru. Godila nam je šetnja po sviježem zraku. Ubrzo smo stigli do izvora. Voda je bila </a:t>
            </a:r>
            <a:r>
              <a:rPr lang="hr-H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modrozelenkaste</a:t>
            </a:r>
            <a:r>
              <a:rPr lang="hr-H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boje. Učiteljica nam je govorila o biljnom i životinjskom svijetu koji se nalazi u rijeci i pokraj nje. Uz pomoć kompasa smo odredili strane svijeta. Ubrali smo mahovinu i vodeno bilje koje ćemo sutradan proučavati u školi pomoću mikroskopa. Termometrom smo odredili temperaturu vode, a u epruvetama smo uzeli uzorke vode. Nakon istraživanja smo potaknuti ljepotom izvora rijeke Une snimili video poruku:“ Čuvajte našu jednu, jedinstvenu rijeku Unu!“ Lijepo smo se proveli i zabavili. Puno smo toga naučili o biljnom i životinjskom svijetu, a i o samoj rijeci Uni.</a:t>
            </a:r>
          </a:p>
          <a:p>
            <a:pPr marL="0" indent="0">
              <a:buNone/>
            </a:pPr>
            <a:r>
              <a:rPr lang="hr-H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					Miroslav,3.razred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64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D66445-7C5C-46B1-BCBD-05DCD3AC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Odgojno-obrazovni ishodi;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FEE8C76-DBAE-4F08-AD84-0A09CD02ED53}"/>
              </a:ext>
            </a:extLst>
          </p:cNvPr>
          <p:cNvSpPr/>
          <p:nvPr/>
        </p:nvSpPr>
        <p:spPr>
          <a:xfrm>
            <a:off x="1038579" y="1935332"/>
            <a:ext cx="8078788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80"/>
              </a:lnSpc>
              <a:spcAft>
                <a:spcPts val="240"/>
              </a:spcAft>
            </a:pPr>
            <a:r>
              <a:rPr lang="hr-HR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PID OŠ B.3.1.Učenik raspravlja o važnosti odgovornoga odnosa prema sebi, drugima i prirodi.</a:t>
            </a:r>
          </a:p>
          <a:p>
            <a:pPr fontAlgn="base">
              <a:lnSpc>
                <a:spcPts val="1680"/>
              </a:lnSpc>
              <a:spcAft>
                <a:spcPts val="240"/>
              </a:spcAft>
            </a:pPr>
            <a:endParaRPr lang="hr-H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680"/>
              </a:lnSpc>
              <a:spcAft>
                <a:spcPts val="240"/>
              </a:spcAft>
            </a:pPr>
            <a:r>
              <a:rPr lang="hr-HR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PID OŠ B.3.2.Učenik zaključuje o promjenama i odnosima u prirodi te međusobnoj ovisnosti živih bića i prostora na primjerima iz svoga okoliša.</a:t>
            </a:r>
          </a:p>
          <a:p>
            <a:pPr fontAlgn="base">
              <a:lnSpc>
                <a:spcPts val="1680"/>
              </a:lnSpc>
              <a:spcAft>
                <a:spcPts val="240"/>
              </a:spcAft>
            </a:pPr>
            <a:endParaRPr lang="hr-H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PID OŠ A.B.C.D.3.1.Učenik uz usmjeravanje objašnjava rezultate vlastitih istraživanja prirode, prirodnih i/ili društvenih pojava i/ili različitih izvora informacija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640671"/>
            <a:ext cx="3840480" cy="2670686"/>
          </a:xfrm>
        </p:spPr>
        <p:txBody>
          <a:bodyPr rtlCol="0" anchor="b">
            <a:noAutofit/>
          </a:bodyPr>
          <a:lstStyle/>
          <a:p>
            <a:pPr>
              <a:lnSpc>
                <a:spcPct val="90000"/>
              </a:lnSpc>
            </a:pPr>
            <a:b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 rijeke Une</a:t>
            </a:r>
            <a:b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Rijeka Una izvire iz plavo- zelenog jezerca okruženog gustom šumom i strmim kamenim liticama visokim skoro 150 metara</a:t>
            </a:r>
            <a:r>
              <a:rPr lang="hr-HR" sz="2000" dirty="0"/>
              <a:t>.</a:t>
            </a:r>
          </a:p>
        </p:txBody>
      </p:sp>
      <p:pic>
        <p:nvPicPr>
          <p:cNvPr id="8" name="Rezervirano mjesto slike 7" descr="Slika na kojoj se prikazuje na otvorenom, voda, val, surfanje&#10;&#10;Opis je automatski generiran">
            <a:extLst>
              <a:ext uri="{FF2B5EF4-FFF2-40B4-BE49-F238E27FC236}">
                <a16:creationId xmlns:a16="http://schemas.microsoft.com/office/drawing/2014/main" id="{0384293E-B3FB-4E91-9038-B6A494DEAD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>
          <a:xfrm>
            <a:off x="836613" y="1031195"/>
            <a:ext cx="5943600" cy="4572000"/>
          </a:xfrm>
          <a:prstGeom prst="rect">
            <a:avLst/>
          </a:prstGeom>
          <a:noFill/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4907" y="3546643"/>
            <a:ext cx="3840480" cy="2168517"/>
          </a:xfrm>
        </p:spPr>
        <p:txBody>
          <a:bodyPr rtlCol="0">
            <a:no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površini naizgled mirno jezero jedan je od najdubljih i najsnažnijih izvora ovoga područja. Zadnjim istraživanjem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speleoronioca,došlo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do dubine od čak 248 metara!</a:t>
            </a: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jedina</a:t>
            </a:r>
          </a:p>
        </p:txBody>
      </p:sp>
      <p:pic>
        <p:nvPicPr>
          <p:cNvPr id="3" name="Rezervirano mjesto slike 2" descr="Slika na kojoj se prikazuje priroda, na otvorenom, planina, voda&#10;&#10;Opis je automatski generiran">
            <a:extLst>
              <a:ext uri="{FF2B5EF4-FFF2-40B4-BE49-F238E27FC236}">
                <a16:creationId xmlns:a16="http://schemas.microsoft.com/office/drawing/2014/main" id="{F302E81A-B7EC-499F-BF7D-192C82DA002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>
          <a:xfrm>
            <a:off x="1197204" y="1900210"/>
            <a:ext cx="4003360" cy="2571736"/>
          </a:xfrm>
        </p:spPr>
      </p:pic>
      <p:sp>
        <p:nvSpPr>
          <p:cNvPr id="7" name="Rezervirano mjesto za tekst 6"/>
          <p:cNvSpPr>
            <a:spLocks noGrp="1"/>
          </p:cNvSpPr>
          <p:nvPr>
            <p:ph type="body" sz="half" idx="2"/>
          </p:nvPr>
        </p:nvSpPr>
        <p:spPr>
          <a:xfrm>
            <a:off x="1052423" y="4935989"/>
            <a:ext cx="4368980" cy="1216151"/>
          </a:xfrm>
        </p:spPr>
        <p:txBody>
          <a:bodyPr rtlCol="0">
            <a:no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je dobila ime od starih Rimljana, koji su, po prvi put ugledavši njenu ljepotu, uzviknuli: 'Una!' što znači 'jedna' ili 'jedina'.</a:t>
            </a:r>
          </a:p>
        </p:txBody>
      </p:sp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531CCB54-2727-45DF-A91D-75D9469497C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2713" y="1900209"/>
            <a:ext cx="4132083" cy="2728351"/>
          </a:xfrm>
        </p:spPr>
      </p:pic>
      <p:sp>
        <p:nvSpPr>
          <p:cNvPr id="10" name="Rezervirano mjesto za tekst 9"/>
          <p:cNvSpPr>
            <a:spLocks noGrp="1"/>
          </p:cNvSpPr>
          <p:nvPr>
            <p:ph type="body" sz="half" idx="19"/>
          </p:nvPr>
        </p:nvSpPr>
        <p:spPr>
          <a:xfrm>
            <a:off x="6196614" y="4935989"/>
            <a:ext cx="5860268" cy="1922011"/>
          </a:xfrm>
        </p:spPr>
        <p:txBody>
          <a:bodyPr rtlCol="0">
            <a:no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Izvire u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Suvaji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Prvih dvadesetak kilometara teče kroz Hrvatsku te u blizini naselja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Melinovac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prelazi na teritorij Bosne i Hercegovine da bi se, nakon 212 kilometara toka, ulila u rijeku Savu pored Jasenovca. Od tih 212 kilometara toka preko pola se nalazi u Hrvatskoj. Una je najduža pogranična rijeka koja u toku više puta prelazi granicu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Stigli smo do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Suvaje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…krenuli smo prema izvoru rijeke Une.</a:t>
            </a:r>
          </a:p>
        </p:txBody>
      </p:sp>
      <p:pic>
        <p:nvPicPr>
          <p:cNvPr id="3" name="Rezervirano mjesto slike 2" descr="Slika na kojoj se prikazuje osoba, na otvorenom, dijete, trava&#10;&#10;Opis je automatski generiran">
            <a:extLst>
              <a:ext uri="{FF2B5EF4-FFF2-40B4-BE49-F238E27FC236}">
                <a16:creationId xmlns:a16="http://schemas.microsoft.com/office/drawing/2014/main" id="{656E3639-225E-4E23-8018-CE08A1BD218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sp>
        <p:nvSpPr>
          <p:cNvPr id="9" name="Rezervirano mjesto za tekst 8"/>
          <p:cNvSpPr>
            <a:spLocks noGrp="1"/>
          </p:cNvSpPr>
          <p:nvPr>
            <p:ph type="body" sz="half" idx="2"/>
          </p:nvPr>
        </p:nvSpPr>
        <p:spPr>
          <a:xfrm>
            <a:off x="560832" y="4947404"/>
            <a:ext cx="3901440" cy="1404627"/>
          </a:xfrm>
        </p:spPr>
        <p:txBody>
          <a:bodyPr rtlCol="0">
            <a:no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Rijeka izvire na gotovo 400 metara nadmorske visine ispod padina planina Ličke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plješivice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Stražbenice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blizini mjesta Donja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Suvaja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Rezervirano mjesto slike 4" descr="Slika na kojoj se prikazuje osoba, na otvorenom, dijete, poziranje&#10;&#10;Opis je automatski generiran">
            <a:extLst>
              <a:ext uri="{FF2B5EF4-FFF2-40B4-BE49-F238E27FC236}">
                <a16:creationId xmlns:a16="http://schemas.microsoft.com/office/drawing/2014/main" id="{D014C8DC-0FA6-4A7A-AB67-FFC53EDB257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1667"/>
          <a:stretch>
            <a:fillRect/>
          </a:stretch>
        </p:blipFill>
        <p:spPr>
          <a:xfrm>
            <a:off x="8034528" y="1824285"/>
            <a:ext cx="2917754" cy="2776308"/>
          </a:xfrm>
        </p:spPr>
      </p:pic>
      <p:sp>
        <p:nvSpPr>
          <p:cNvPr id="13" name="Rezervirano mjesto za tekst 12"/>
          <p:cNvSpPr>
            <a:spLocks noGrp="1"/>
          </p:cNvSpPr>
          <p:nvPr>
            <p:ph type="body" sz="half" idx="2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Staza koja vodi do samog izvora rijeke Une.</a:t>
            </a:r>
          </a:p>
        </p:txBody>
      </p:sp>
      <p:pic>
        <p:nvPicPr>
          <p:cNvPr id="7" name="Rezervirano mjesto slike 6">
            <a:extLst>
              <a:ext uri="{FF2B5EF4-FFF2-40B4-BE49-F238E27FC236}">
                <a16:creationId xmlns:a16="http://schemas.microsoft.com/office/drawing/2014/main" id="{0FE2B38E-5CA6-4516-B1DF-7AAFCE00DC7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7208" y="1677980"/>
            <a:ext cx="2715289" cy="3040323"/>
          </a:xfrm>
        </p:spPr>
      </p:pic>
      <p:sp>
        <p:nvSpPr>
          <p:cNvPr id="14" name="Rezervirano mjesto za tekst 13"/>
          <p:cNvSpPr>
            <a:spLocks noGrp="1"/>
          </p:cNvSpPr>
          <p:nvPr>
            <p:ph type="body" sz="half" idx="22"/>
          </p:nvPr>
        </p:nvSpPr>
        <p:spPr>
          <a:xfrm>
            <a:off x="7851648" y="4947405"/>
            <a:ext cx="3100634" cy="1404626"/>
          </a:xfrm>
        </p:spPr>
        <p:txBody>
          <a:bodyPr rtlCol="0">
            <a:no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 Une zaštićen je još davne 1968. godine kao hidrološki spomenik prirode.</a:t>
            </a: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678730"/>
            <a:ext cx="2967290" cy="1687398"/>
          </a:xfrm>
        </p:spPr>
        <p:txBody>
          <a:bodyPr rtlCol="0" anchor="b">
            <a:noAutofit/>
          </a:bodyPr>
          <a:lstStyle/>
          <a:p>
            <a:pPr rtl="0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Istraživali smo!</a:t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Mjerili smo temperaturu vode.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E8064F7B-A907-4366-B0D5-F39832BFCD1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4425" y="395925"/>
            <a:ext cx="3265792" cy="2630079"/>
          </a:xfrm>
          <a:noFill/>
        </p:spPr>
      </p:pic>
      <p:pic>
        <p:nvPicPr>
          <p:cNvPr id="8" name="Rezervirano mjesto slike 7" descr="Slika na kojoj se prikazuje osoba, držanje, ruka, malo&#10;&#10;Opis je automatski generiran">
            <a:extLst>
              <a:ext uri="{FF2B5EF4-FFF2-40B4-BE49-F238E27FC236}">
                <a16:creationId xmlns:a16="http://schemas.microsoft.com/office/drawing/2014/main" id="{77471F1F-E930-429E-92CB-E32EA5115D8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9" b="21129"/>
          <a:stretch>
            <a:fillRect/>
          </a:stretch>
        </p:blipFill>
        <p:spPr>
          <a:xfrm>
            <a:off x="707136" y="877824"/>
            <a:ext cx="4210876" cy="4883214"/>
          </a:xfrm>
        </p:spPr>
      </p:pic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A41B0F11-BCBF-4B63-901F-A9282AF6E29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8693" y="3358602"/>
            <a:ext cx="3171524" cy="2535226"/>
          </a:xfrm>
        </p:spPr>
      </p:pic>
      <p:sp>
        <p:nvSpPr>
          <p:cNvPr id="4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8887968" y="3429000"/>
            <a:ext cx="3304032" cy="2332038"/>
          </a:xfrm>
        </p:spPr>
        <p:txBody>
          <a:bodyPr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Vrelo Une je najdublji krški izvor u Hrvatskoj i među pet najdubljih u svijetu. Temperatura vode je konstantna i iznosi 7 – 8 °C. Izvor ima oblik okruglog, mirnog, modrozelenog jezera.</a:t>
            </a:r>
          </a:p>
          <a:p>
            <a:pPr>
              <a:lnSpc>
                <a:spcPct val="90000"/>
              </a:lnSpc>
            </a:pP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729472" y="529603"/>
            <a:ext cx="3462528" cy="1929512"/>
          </a:xfrm>
        </p:spPr>
        <p:txBody>
          <a:bodyPr rtlCol="0">
            <a:noAutofit/>
          </a:bodyPr>
          <a:lstStyle/>
          <a:p>
            <a:pPr rtl="0"/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Proučavali smo!</a:t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Biljni svijet na izvoru rijeke Une</a:t>
            </a:r>
          </a:p>
        </p:txBody>
      </p:sp>
      <p:pic>
        <p:nvPicPr>
          <p:cNvPr id="3" name="Rezervirano mjesto slike 2">
            <a:extLst>
              <a:ext uri="{FF2B5EF4-FFF2-40B4-BE49-F238E27FC236}">
                <a16:creationId xmlns:a16="http://schemas.microsoft.com/office/drawing/2014/main" id="{DBC86973-3535-4BCC-94C6-8DDBE600B43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712" y="902207"/>
            <a:ext cx="4084319" cy="4831513"/>
          </a:xfrm>
        </p:spPr>
      </p:pic>
      <p:pic>
        <p:nvPicPr>
          <p:cNvPr id="5" name="Rezervirano mjesto slike 4" descr="Slika na kojoj se prikazuje na otvorenom, trava, stablo, stajanje&#10;&#10;Opis je automatski generiran">
            <a:extLst>
              <a:ext uri="{FF2B5EF4-FFF2-40B4-BE49-F238E27FC236}">
                <a16:creationId xmlns:a16="http://schemas.microsoft.com/office/drawing/2014/main" id="{295D56A6-C010-46A9-B403-ABC59AE5932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9" b="21129"/>
          <a:stretch>
            <a:fillRect/>
          </a:stretch>
        </p:blipFill>
        <p:spPr/>
      </p:pic>
      <p:pic>
        <p:nvPicPr>
          <p:cNvPr id="12" name="Rezervirano mjesto slike 11" descr="Slika na kojoj se prikazuje na otvorenom, trava, stijena, sjedenje&#10;&#10;Opis je automatski generiran">
            <a:extLst>
              <a:ext uri="{FF2B5EF4-FFF2-40B4-BE49-F238E27FC236}">
                <a16:creationId xmlns:a16="http://schemas.microsoft.com/office/drawing/2014/main" id="{0F539A49-07FB-43F4-80F4-4E44250593C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>
          <a:xfrm>
            <a:off x="5528142" y="3517026"/>
            <a:ext cx="3201330" cy="2305338"/>
          </a:xfrm>
        </p:spPr>
      </p:pic>
      <p:sp>
        <p:nvSpPr>
          <p:cNvPr id="10" name="Rezervirano mjesto za tekst 9"/>
          <p:cNvSpPr>
            <a:spLocks noGrp="1"/>
          </p:cNvSpPr>
          <p:nvPr>
            <p:ph type="body" sz="half" idx="21"/>
          </p:nvPr>
        </p:nvSpPr>
        <p:spPr>
          <a:xfrm>
            <a:off x="9066214" y="3429000"/>
            <a:ext cx="2993366" cy="2393364"/>
          </a:xfrm>
        </p:spPr>
        <p:txBody>
          <a:bodyPr rtlCol="0">
            <a:no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izvoru rijeke Une dominira vodena mahovina u kojoj se skrivaju brojni organizmi, kao što su puževi, ličinke raznih kukaca, račići,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virnjaci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itd.</a:t>
            </a:r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Životinjski svijet rijeke Une</a:t>
            </a:r>
          </a:p>
        </p:txBody>
      </p:sp>
      <p:pic>
        <p:nvPicPr>
          <p:cNvPr id="6" name="Rezervirano mjesto slike 5" descr="Slika na kojoj se prikazuje trava, na otvorenom, životinja, zeleno&#10;&#10;Opis je automatski generiran">
            <a:extLst>
              <a:ext uri="{FF2B5EF4-FFF2-40B4-BE49-F238E27FC236}">
                <a16:creationId xmlns:a16="http://schemas.microsoft.com/office/drawing/2014/main" id="{13AEF6BB-3B73-403B-A24E-CBB5A3B31AF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>
          <a:xfrm>
            <a:off x="1249363" y="1824038"/>
            <a:ext cx="2714625" cy="2776537"/>
          </a:xfrm>
        </p:spPr>
      </p:pic>
      <p:sp>
        <p:nvSpPr>
          <p:cNvPr id="5" name="Rezervirano mjesto za tekst 4"/>
          <p:cNvSpPr>
            <a:spLocks noGrp="1"/>
          </p:cNvSpPr>
          <p:nvPr>
            <p:ph type="body" sz="half" idx="2"/>
          </p:nvPr>
        </p:nvSpPr>
        <p:spPr>
          <a:xfrm>
            <a:off x="857840" y="4849898"/>
            <a:ext cx="3849368" cy="1588610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Pastrva se voli mrijestiti upravo na ovom izvorišnom dijelu rijeke, a karakteristična vrsta za ovakve brze, čiste i hladne vode, kakve su na izvoru Une, je potočna pastrva.</a:t>
            </a:r>
          </a:p>
          <a:p>
            <a:pPr rtl="0">
              <a:lnSpc>
                <a:spcPct val="90000"/>
              </a:lnSpc>
            </a:pPr>
            <a:endParaRPr lang="hr-HR" sz="1800" dirty="0"/>
          </a:p>
        </p:txBody>
      </p:sp>
      <p:pic>
        <p:nvPicPr>
          <p:cNvPr id="7" name="Rezervirano mjesto slike 15" descr="Potočna pastrmka (Salmo trutta m. fario) – Bistro Bosno i Hercegovino!">
            <a:hlinkClick r:id="rId4" tgtFrame="&quot;_blank&quot;"/>
            <a:extLst>
              <a:ext uri="{FF2B5EF4-FFF2-40B4-BE49-F238E27FC236}">
                <a16:creationId xmlns:a16="http://schemas.microsoft.com/office/drawing/2014/main" id="{01EE4A37-2E4E-4B22-AA4D-74A75EB7DF34}"/>
              </a:ext>
            </a:extLst>
          </p:cNvPr>
          <p:cNvPicPr>
            <a:picLocks noGrp="1"/>
          </p:cNvPicPr>
          <p:nvPr>
            <p:ph type="pic" sz="quarter" idx="18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19061" b="4"/>
          <a:stretch/>
        </p:blipFill>
        <p:spPr bwMode="auto">
          <a:xfrm>
            <a:off x="1262644" y="1824285"/>
            <a:ext cx="2715768" cy="27763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zervirano mjesto za tekst 2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1491102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vodama Une živi 28 različitih vrsta riba. Duboko u vrelu otkriveni su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čvoraši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riba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peš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655709A-FBAA-4246-A0AB-3003C345E27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3251398" cy="914400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vrelu žive brojne ličinke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tulara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vodencvjetova i puževa te vodeni kornjaš.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Slika 12" descr="OLYMPUS DIGITAL CAMERA">
            <a:extLst>
              <a:ext uri="{FF2B5EF4-FFF2-40B4-BE49-F238E27FC236}">
                <a16:creationId xmlns:a16="http://schemas.microsoft.com/office/drawing/2014/main" id="{9BD82EAD-3AD1-4D2E-B45B-0C18C26D24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21" y="1725330"/>
            <a:ext cx="2948973" cy="297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zervirano mjesto slike 14" descr="Slika na kojoj se prikazuje životinja, insekt&#10;&#10;Opis je automatski generiran">
            <a:extLst>
              <a:ext uri="{FF2B5EF4-FFF2-40B4-BE49-F238E27FC236}">
                <a16:creationId xmlns:a16="http://schemas.microsoft.com/office/drawing/2014/main" id="{B052F8F3-F0C8-4510-8B15-F8E3938FE72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r="23822"/>
          <a:stretch>
            <a:fillRect/>
          </a:stretch>
        </p:blipFill>
        <p:spPr>
          <a:xfrm>
            <a:off x="8089815" y="1725330"/>
            <a:ext cx="2948973" cy="2973951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09EFC9-DD6C-47A8-8BA3-1CB81101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Povratak u školu….</a:t>
            </a:r>
          </a:p>
        </p:txBody>
      </p:sp>
      <p:pic>
        <p:nvPicPr>
          <p:cNvPr id="6" name="Rezervirano mjesto sadržaja 5" descr="Slika na kojoj se prikazuje na otvorenom, praćenje, zgrada, ograda&#10;&#10;Opis je automatski generiran">
            <a:extLst>
              <a:ext uri="{FF2B5EF4-FFF2-40B4-BE49-F238E27FC236}">
                <a16:creationId xmlns:a16="http://schemas.microsoft.com/office/drawing/2014/main" id="{56CCAD21-DC2E-4A9F-902F-B84188578E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825625"/>
            <a:ext cx="4497388" cy="4187825"/>
          </a:xfrm>
        </p:spPr>
      </p:pic>
      <p:pic>
        <p:nvPicPr>
          <p:cNvPr id="8" name="Rezervirano mjesto sadržaja 7" descr="Slika na kojoj se prikazuje na otvorenom, trava, ograda, grupa&#10;&#10;Opis je automatski generiran">
            <a:extLst>
              <a:ext uri="{FF2B5EF4-FFF2-40B4-BE49-F238E27FC236}">
                <a16:creationId xmlns:a16="http://schemas.microsoft.com/office/drawing/2014/main" id="{15614D87-2CB9-4541-8EB9-445180549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2758"/>
            <a:ext cx="4951413" cy="3713559"/>
          </a:xfrm>
        </p:spPr>
      </p:pic>
    </p:spTree>
    <p:extLst>
      <p:ext uri="{BB962C8B-B14F-4D97-AF65-F5344CB8AC3E}">
        <p14:creationId xmlns:p14="http://schemas.microsoft.com/office/powerpoint/2010/main" val="16627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819</Words>
  <Application>Microsoft Office PowerPoint</Application>
  <PresentationFormat>Široki zaslon</PresentationFormat>
  <Paragraphs>39</Paragraphs>
  <Slides>10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sustava Office</vt:lpstr>
      <vt:lpstr>Vode tekućice  Izvor rijeke Une(Izvanučionička nastava);istraživačko učenje</vt:lpstr>
      <vt:lpstr>Odgojno-obrazovni ishodi;</vt:lpstr>
      <vt:lpstr>  Izvor rijeke Une  Rijeka Una izvire iz plavo- zelenog jezerca okruženog gustom šumom i strmim kamenim liticama visokim skoro 150 metara.</vt:lpstr>
      <vt:lpstr>Jedna jedina</vt:lpstr>
      <vt:lpstr>Stigli smo do Suvaje…krenuli smo prema izvoru rijeke Une.</vt:lpstr>
      <vt:lpstr>Istraživali smo! Mjerili smo temperaturu vode.</vt:lpstr>
      <vt:lpstr>Proučavali smo!  Biljni svijet na izvoru rijeke Une</vt:lpstr>
      <vt:lpstr>Životinjski svijet rijeke Une</vt:lpstr>
      <vt:lpstr>Povratak u školu….</vt:lpstr>
      <vt:lpstr>Dojmovi nakon izvanučioničke nastave….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Miroslav Klobučar</dc:creator>
  <cp:lastModifiedBy>Miroslav Klobučar</cp:lastModifiedBy>
  <cp:revision>5</cp:revision>
  <dcterms:created xsi:type="dcterms:W3CDTF">2020-07-07T07:55:59Z</dcterms:created>
  <dcterms:modified xsi:type="dcterms:W3CDTF">2020-07-07T08:13:30Z</dcterms:modified>
</cp:coreProperties>
</file>