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5"/>
  </p:notesMasterIdLst>
  <p:sldIdLst>
    <p:sldId id="256" r:id="rId2"/>
    <p:sldId id="265" r:id="rId3"/>
    <p:sldId id="259" r:id="rId4"/>
    <p:sldId id="267" r:id="rId5"/>
    <p:sldId id="266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lav Klobučar" initials="MK" lastIdx="1" clrIdx="0">
    <p:extLst>
      <p:ext uri="{19B8F6BF-5375-455C-9EA6-DF929625EA0E}">
        <p15:presenceInfo xmlns:p15="http://schemas.microsoft.com/office/powerpoint/2012/main" userId="Miroslav Klobuč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DDCFB-659D-433C-A48E-A4D0E584987F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DE1D7-898B-49FF-B5AB-1A800965D4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498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DE1D7-898B-49FF-B5AB-1A800965D4E0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264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45C42F-122A-46ED-B2B5-B767FE39F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0C325BC-8B6E-413E-9824-4FEC278ED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24E70E4-2424-4D98-A4E7-270857C1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5550-F648-47D9-B0FF-12F68B9C1888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AA1744-2E6E-470D-8506-15569829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C79367-8498-43C7-92E2-8F543B13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B6A9-0315-4D7E-A5DE-D2906CAB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783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DF105-3739-47D8-84BF-50F60074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A8FCF17-7D3C-4983-8CB4-E2965C94D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6F0EF9-4648-46E7-A3D2-7A883095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5550-F648-47D9-B0FF-12F68B9C1888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A779E2-D313-443C-86B9-9FA7AA9B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EAA34E-3347-4D5F-A69F-BB4AFEFA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B6A9-0315-4D7E-A5DE-D2906CAB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95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CA1E7AA-AAEF-493E-9CB1-76DBFADAB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636860D-57BB-401A-BA89-6499E8296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A7B07B-B415-4411-ADF5-11011EEF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5550-F648-47D9-B0FF-12F68B9C1888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292042-CE76-4232-9C83-C40EC127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781B91-5CDD-41D8-A714-C402E2C0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B6A9-0315-4D7E-A5DE-D2906CAB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31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EFEBCD-FB34-48C1-BA7F-E8EF8C6D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7FB242-8780-4557-BF6A-47E4045AF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CABDA8-FBBF-4829-AB5F-7F56E953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5550-F648-47D9-B0FF-12F68B9C1888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A8E40E-64B5-46E1-BB2D-283D0524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E0ECC8-62E3-4EF9-8D28-27136072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B6A9-0315-4D7E-A5DE-D2906CAB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66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958AD9-F9CD-46E8-B8EC-E276CD7D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D72C06F-3BF6-4831-9632-213DBFCF4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45A772-3033-4F71-B039-A8F40A83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5550-F648-47D9-B0FF-12F68B9C1888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F0FCB8-8EC7-417B-B270-984C659D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38F8CE-3D4B-45ED-ABC1-8BF61ED4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B6A9-0315-4D7E-A5DE-D2906CAB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12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2C74BE-006E-4D49-8D47-3ED615D8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BDFB54-52C2-4B92-8867-B70CDED71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3E6C934-12D0-4CC4-8B75-C250D3D15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F8D7B3-6F94-4F26-879E-58C85C89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5550-F648-47D9-B0FF-12F68B9C1888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E759519-1982-4CEC-88E4-6CDE16446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31D56A1-D81A-4114-A62A-9E536E6C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B6A9-0315-4D7E-A5DE-D2906CAB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73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7435AA-074D-46EF-939F-4600095DA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A24D6D3-D352-4880-9D46-BF3A858B0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3A76091-3320-4CD2-88B0-52EEB85AD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E176F6F-C162-49DF-8368-B773D0ED2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BCA8968-23F2-4AA4-B190-006FDF882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4BB5B92-CE13-46A4-A0F4-D38FA543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5550-F648-47D9-B0FF-12F68B9C1888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B523B39-674F-4BB0-9EF7-FC21CFDC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D3EF14C-0E22-4370-85BE-662514C6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B6A9-0315-4D7E-A5DE-D2906CAB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947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BCC5E0-5CFC-4085-AB18-A2A1E152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2F7384-D2A2-4586-9342-82C89CAF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5550-F648-47D9-B0FF-12F68B9C1888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5FD2B1F-EDAC-4E04-A812-7953A30A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E418EE6-0850-4C07-B183-CA9D4ACD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B6A9-0315-4D7E-A5DE-D2906CAB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00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2399119-A7C7-4736-9734-1C673C0E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5550-F648-47D9-B0FF-12F68B9C1888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0F78966-C69B-43B8-987B-E1E879D0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03C9BE4-12E4-4146-8895-40595D9B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B6A9-0315-4D7E-A5DE-D2906CAB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706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648287-3763-4338-925A-CB3872FC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67E140-B32C-4E0F-81D0-46EA8DC6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0A8B0A8-C2E2-4B0B-B5F0-EFA3AAE8D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7CBEEB7-2F92-46A4-925B-76EF0DAF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5550-F648-47D9-B0FF-12F68B9C1888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E5F9A03-0B42-43CA-AB45-1DB6F16F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9485A70-C0B1-43F1-A698-47990ADE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B6A9-0315-4D7E-A5DE-D2906CAB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8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AC1709-A4E7-41A3-A8C5-9648BA37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4BECDAE-C688-4F2F-969F-82F2E58AD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DD1D902-ACD6-4604-8B27-C3766DF1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DEAA428-5EDD-4BF2-8314-43ED8650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5550-F648-47D9-B0FF-12F68B9C1888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97E36B-F564-4627-B271-CEC2540B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32343AF-520B-4DF2-9FC0-47946156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B6A9-0315-4D7E-A5DE-D2906CAB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623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66503CD-02A0-4226-91E6-5CE5B650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E748E93-F723-42CC-89B7-B8E49A134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69DE12-53E6-4FDB-B194-671A2ABFA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5550-F648-47D9-B0FF-12F68B9C1888}" type="datetimeFigureOut">
              <a:rPr lang="hr-HR" smtClean="0"/>
              <a:t>16.1.2021.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A21617-62D1-4943-AECF-9C6D96813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DF59F5C-1A08-4399-9443-3BC5B90D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AB6A9-0315-4D7E-A5DE-D2906CAB75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58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hr.wikipedia.org/wiki/29._prosinca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hr.wikipedia.org/wiki/Richterova_ljestv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Petrinja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hr.wikipedia.org/wiki/Sisa%C4%8Dko-moslava%C4%8Dka_%C5%BEupanija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hr.wikipedia.org/wiki/2020." TargetMode="Externa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3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6" name="Freeform: Shape 14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5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16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17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18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953998F-EB4B-4956-8BBB-73CE37249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700" y="1741337"/>
            <a:ext cx="7648575" cy="2151149"/>
          </a:xfrm>
        </p:spPr>
        <p:txBody>
          <a:bodyPr anchor="b">
            <a:normAutofit/>
          </a:bodyPr>
          <a:lstStyle/>
          <a:p>
            <a:r>
              <a:rPr lang="hr-H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Potres</a:t>
            </a:r>
            <a:br>
              <a:rPr lang="hr-H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prirodna katastrofa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DB67A1A-FF5A-42B8-AE1F-DC9998584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100" y="4347812"/>
            <a:ext cx="7049493" cy="682079"/>
          </a:xfrm>
        </p:spPr>
        <p:txBody>
          <a:bodyPr>
            <a:normAutofit fontScale="32500" lnSpcReduction="20000"/>
          </a:bodyPr>
          <a:lstStyle/>
          <a:p>
            <a:r>
              <a:rPr lang="hr-HR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Prezentacija; Ljiljana Klobučar, </a:t>
            </a:r>
            <a:r>
              <a:rPr lang="hr-HR" sz="6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</a:t>
            </a:r>
            <a:r>
              <a:rPr lang="hr-HR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6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</a:t>
            </a:r>
            <a:r>
              <a:rPr lang="hr-HR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RN, savjetnica</a:t>
            </a:r>
          </a:p>
          <a:p>
            <a:r>
              <a:rPr lang="hr-HR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18.siječnja 2021.</a:t>
            </a:r>
          </a:p>
          <a:p>
            <a:endParaRPr lang="hr-HR" sz="1500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122" name="Picture 2" descr="Novi jaki potres u Petrinji, osjetio se i u Lici | LIKA ONLINE -  Najposjećeniji lički portal">
            <a:extLst>
              <a:ext uri="{FF2B5EF4-FFF2-40B4-BE49-F238E27FC236}">
                <a16:creationId xmlns:a16="http://schemas.microsoft.com/office/drawing/2014/main" id="{DC624F4B-7F1E-4993-B742-A70C5A18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07" y="180003"/>
            <a:ext cx="3314854" cy="183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5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5ACAF4D-3541-4BEA-9A4D-34F9C2D2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529071"/>
          </a:xfrm>
        </p:spPr>
        <p:txBody>
          <a:bodyPr anchor="b">
            <a:normAutofit fontScale="90000"/>
          </a:bodyPr>
          <a:lstStyle/>
          <a:p>
            <a:pPr algn="ctr"/>
            <a:endParaRPr lang="hr-HR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0F6992-C466-4BB3-9A23-B3468BFEC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145452"/>
            <a:ext cx="9833548" cy="3439503"/>
          </a:xfrm>
        </p:spPr>
        <p:txBody>
          <a:bodyPr>
            <a:normAutofit lnSpcReduction="10000"/>
          </a:bodyPr>
          <a:lstStyle/>
          <a:p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koristite dizala iako su u funkciji.</a:t>
            </a:r>
          </a:p>
          <a:p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Izbjegavajte oštećene građevine, reklamne panoe, dalekovode i slične strukture koje vas mogu ozlijediti.</a:t>
            </a:r>
          </a:p>
          <a:p>
            <a:r>
              <a:rPr lang="hr-H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uključujte plin, struju ili neki električni uređaj samostalno, prepustite to ovlaštenim osobama.</a:t>
            </a:r>
          </a:p>
          <a:p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Otvorite prozore i vrata ako osjetite miris plina.</a:t>
            </a:r>
          </a:p>
          <a:p>
            <a:r>
              <a:rPr lang="hr-HR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Ukoliko napuštate dom, uputite se na mjesto koje ste dogovorili obiteljskim planom za izvanredne situacije.</a:t>
            </a:r>
          </a:p>
          <a:p>
            <a:pPr marL="0" indent="0">
              <a:buNone/>
            </a:pPr>
            <a:endParaRPr lang="hr-HR" sz="1800" dirty="0">
              <a:solidFill>
                <a:schemeClr val="tx2"/>
              </a:solidFill>
            </a:endParaRPr>
          </a:p>
          <a:p>
            <a:endParaRPr lang="hr-HR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288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0FC0BD-872B-4FB0-ADC3-C43B8525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628651"/>
            <a:ext cx="9833548" cy="971549"/>
          </a:xfrm>
        </p:spPr>
        <p:txBody>
          <a:bodyPr anchor="b">
            <a:normAutofit/>
          </a:bodyPr>
          <a:lstStyle/>
          <a:p>
            <a:pPr algn="ctr"/>
            <a:r>
              <a:rPr lang="hr-H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Obiteljski plan za izvanredne situacije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1F9E74-423D-4AFF-9B0E-80C32391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847850"/>
            <a:ext cx="9833548" cy="4686299"/>
          </a:xfrm>
        </p:spPr>
        <p:txBody>
          <a:bodyPr>
            <a:normAutofit fontScale="25000" lnSpcReduction="20000"/>
          </a:bodyPr>
          <a:lstStyle/>
          <a:p>
            <a:r>
              <a:rPr lang="hr-HR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Potres se događa iznenada što otvara mogućnost da se članovi obitelji zateknu na različitim mjestima. Da bi bili sigurni što kao član obitelji treba učiniti i kamo otići nakon potresa stvaramo obiteljski plan.</a:t>
            </a:r>
          </a:p>
          <a:p>
            <a:r>
              <a:rPr lang="hr-HR" sz="9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Obiteljski plan sadržava:</a:t>
            </a:r>
          </a:p>
          <a:p>
            <a:r>
              <a:rPr lang="hr-HR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Važne telefonske brojeve i alternativne načine komuniciranja</a:t>
            </a:r>
          </a:p>
          <a:p>
            <a:r>
              <a:rPr lang="hr-HR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Utvrditi sigurna mjesta u vašem domu, lokaciju kompleta za preživljavanje, gdje i kako se gase plin, struja, voda; putovi evakuacije.</a:t>
            </a:r>
          </a:p>
          <a:p>
            <a:r>
              <a:rPr lang="hr-HR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Ulogu svakog člana obitelji u slučaju potresa.</a:t>
            </a:r>
          </a:p>
          <a:p>
            <a:r>
              <a:rPr lang="hr-HR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Odabrati kontakt osobu izvan mjesta koja će vam biti na raspolaganju</a:t>
            </a:r>
          </a:p>
          <a:p>
            <a:r>
              <a:rPr lang="hr-HR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i gdje se sastati ukoliko je kuća srušena, barem dvije lokacije (jedna u blizini doma, druga izvan mjesta u slučaju masovne evakuacije).</a:t>
            </a:r>
          </a:p>
          <a:p>
            <a:r>
              <a:rPr lang="hr-HR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učiniti ukoliko se ne možemo vratiti kući ili kontaktirati članove obitelji.</a:t>
            </a:r>
          </a:p>
          <a:p>
            <a:endParaRPr lang="hr-HR" sz="13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768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74FC418-F5D0-41AE-B500-0FF8484C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685801"/>
            <a:ext cx="9833548" cy="149847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r-H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Komplet za preživljavanje</a:t>
            </a:r>
            <a:br>
              <a:rPr lang="hr-H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Komplet je namijenjen za nekoliko dana preživljavanja do uspostavljanja svakodnevnog života. Takav komplet treba imati u svom domu. Kompleti u manjem obimu bi trebali biti u automobilu, radnom mjestu, učionicama.)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187DF2-0566-4D52-B280-4D5C7AFA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184278"/>
            <a:ext cx="10696574" cy="4473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b="1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Sadržaj kompleta za preživljavanje:</a:t>
            </a:r>
          </a:p>
          <a:p>
            <a:pPr marL="0" indent="0">
              <a:buNone/>
            </a:pPr>
            <a:r>
              <a:rPr lang="hr-HR" sz="2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-zalihe vode za najmanje tri dana (četiri litre po osobi dnevno)</a:t>
            </a:r>
            <a:br>
              <a:rPr lang="hr-HR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hrane za tri dana (konzervirane i visokoenergetske namirnice, u slučaju potrebe i hrana za djecu)</a:t>
            </a:r>
            <a:br>
              <a:rPr lang="hr-HR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vreće za spavanje ili deke za svakog člana obitelji</a:t>
            </a:r>
            <a:br>
              <a:rPr lang="hr-HR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zaštitna odjeća i obuća, donje rublje, kabanice, rukavice i maske, čvrste cipele, rezervna odjeća</a:t>
            </a:r>
            <a:br>
              <a:rPr lang="hr-HR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sezonski artikli za grijanje/hlađenje</a:t>
            </a:r>
            <a:br>
              <a:rPr lang="hr-HR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kutija za prvu pomoć s instrukcijama, neophodni lijekovi, naočale</a:t>
            </a:r>
            <a:br>
              <a:rPr lang="hr-HR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kopije osobnih iskaznica, putovnica, gotovina</a:t>
            </a:r>
            <a:br>
              <a:rPr lang="hr-HR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popis telefonskih brojeva hitnih službi</a:t>
            </a:r>
            <a:br>
              <a:rPr lang="hr-HR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osobne potrepštine (sapun, četkica za zube oprema za djecu, ručnici, WC papir)</a:t>
            </a:r>
            <a:br>
              <a:rPr lang="hr-HR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geografska mapa područja, radio na baterije, džepna svjetiljka, upaljač, šibice, baterije, zviždaljka.</a:t>
            </a:r>
            <a:endParaRPr lang="hr-HR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2876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CEEF22E7-C7EB-4303-91B7-B38A2A46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E9A149B-0D46-491E-9953-BCA2D613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3"/>
            <a:ext cx="10515600" cy="1481133"/>
          </a:xfrm>
        </p:spPr>
        <p:txBody>
          <a:bodyPr>
            <a:normAutofit/>
          </a:bodyPr>
          <a:lstStyle/>
          <a:p>
            <a:r>
              <a:rPr lang="hr-HR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Potresi su nepredvidljivi, a reakcija nije racionalna.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Potres s epicentrom kod Petrinje osjetio se i na području brodsko-posavske  županije">
            <a:extLst>
              <a:ext uri="{FF2B5EF4-FFF2-40B4-BE49-F238E27FC236}">
                <a16:creationId xmlns:a16="http://schemas.microsoft.com/office/drawing/2014/main" id="{FBA7F2F6-6C32-4E87-A96A-E2D5F8C80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-2" b="-2"/>
          <a:stretch/>
        </p:blipFill>
        <p:spPr bwMode="auto">
          <a:xfrm>
            <a:off x="838200" y="1849440"/>
            <a:ext cx="6186485" cy="427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F39E9B-57AE-42CC-8B37-C96684DBB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635" y="1824039"/>
            <a:ext cx="3967165" cy="4270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b="0" i="0" dirty="0">
              <a:effectLst/>
              <a:latin typeface="TimesNewRoman"/>
            </a:endParaRPr>
          </a:p>
          <a:p>
            <a:pPr marL="0" indent="0">
              <a:buNone/>
            </a:pPr>
            <a:endParaRPr lang="hr-HR" sz="2000" dirty="0">
              <a:latin typeface="TimesNewRoman"/>
            </a:endParaRPr>
          </a:p>
          <a:p>
            <a:pPr marL="0" indent="0">
              <a:buNone/>
            </a:pPr>
            <a:endParaRPr lang="hr-HR" sz="2000" b="0" i="0" dirty="0">
              <a:effectLst/>
              <a:latin typeface="TimesNewRoman"/>
            </a:endParaRPr>
          </a:p>
          <a:p>
            <a:pPr marL="0" indent="0">
              <a:buNone/>
            </a:pPr>
            <a:r>
              <a:rPr lang="hr-HR" sz="2000" b="1" i="1" dirty="0">
                <a:effectLst/>
                <a:latin typeface="TimesNewRoman"/>
              </a:rPr>
              <a:t>Priroda nam skriva svoje tajne jer je veličanstvena, a ne jer je varalica.</a:t>
            </a:r>
          </a:p>
          <a:p>
            <a:pPr marL="0" indent="0">
              <a:buNone/>
            </a:pPr>
            <a:r>
              <a:rPr lang="hr-HR" sz="2000" b="1" i="1" dirty="0">
                <a:effectLst/>
                <a:latin typeface="TimesNewRoman"/>
              </a:rPr>
              <a:t>		Albert Einstein</a:t>
            </a:r>
          </a:p>
          <a:p>
            <a:pPr marL="0" indent="0">
              <a:buNone/>
            </a:pPr>
            <a:r>
              <a:rPr lang="hr-HR" sz="2000" i="1" dirty="0"/>
              <a:t>		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62203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DC3CDE-BDF0-4FC0-B0C5-DE00C1A7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80"/>
            <a:ext cx="9833548" cy="903598"/>
          </a:xfrm>
        </p:spPr>
        <p:txBody>
          <a:bodyPr anchor="b">
            <a:normAutofit/>
          </a:bodyPr>
          <a:lstStyle/>
          <a:p>
            <a:pPr algn="ctr"/>
            <a:r>
              <a:rPr lang="hr-H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je potres?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985362-2C5A-4759-A3F0-49B70A0D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382977"/>
            <a:ext cx="9833548" cy="290339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Potres – iznenadna i kratkotrajna podrhtavanja zemljine kore</a:t>
            </a:r>
          </a:p>
          <a:p>
            <a:r>
              <a:rPr lang="hr-HR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Hipocentar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ili žarište – mjesto u dubini gdje potres nastaje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Epicentar ili središte – mjesto na površini gdje je potres najjači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Seizmograf – uređaj za mjerenje jačine potresa</a:t>
            </a:r>
          </a:p>
          <a:p>
            <a:r>
              <a:rPr lang="hr-HR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Richterova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ljestvica jačine potresa izračunava količinu oslobođene energije (magnitude) u </a:t>
            </a:r>
            <a:r>
              <a:rPr lang="hr-HR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hipocentru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potresa.</a:t>
            </a:r>
          </a:p>
          <a:p>
            <a:endParaRPr lang="hr-HR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80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zvanredne vijesti Nove TV - POTRES u Zagrebu 22.3.2020. - YouTube">
            <a:extLst>
              <a:ext uri="{FF2B5EF4-FFF2-40B4-BE49-F238E27FC236}">
                <a16:creationId xmlns:a16="http://schemas.microsoft.com/office/drawing/2014/main" id="{478B1EC2-A7A9-46EC-A654-AB22BE475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5" b="2687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otres jakosti 5,3 pogodio Zagreb - Glas Istre">
            <a:extLst>
              <a:ext uri="{FF2B5EF4-FFF2-40B4-BE49-F238E27FC236}">
                <a16:creationId xmlns:a16="http://schemas.microsoft.com/office/drawing/2014/main" id="{302EE48A-777A-4CD9-8747-626D74BD4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5" r="-1" b="-1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agreb potres - Najnovije i najčitanije vijesti - Index.hr">
            <a:extLst>
              <a:ext uri="{FF2B5EF4-FFF2-40B4-BE49-F238E27FC236}">
                <a16:creationId xmlns:a16="http://schemas.microsoft.com/office/drawing/2014/main" id="{A0CD58B5-15AC-43F1-A242-36A82DB03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6" b="-2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tres u Petrinji – Općina Starigrad">
            <a:extLst>
              <a:ext uri="{FF2B5EF4-FFF2-40B4-BE49-F238E27FC236}">
                <a16:creationId xmlns:a16="http://schemas.microsoft.com/office/drawing/2014/main" id="{02A9F83A-A1C7-4B67-8529-CCB94733E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r="-2" b="14062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6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Jutarnji list - ZAGREB SE I JUTROS TRESAO Seizmološka služba: Tri slaba  potresa osjetila su se u okolici Markuševca. Evo kolika im je bila magnituda">
            <a:extLst>
              <a:ext uri="{FF2B5EF4-FFF2-40B4-BE49-F238E27FC236}">
                <a16:creationId xmlns:a16="http://schemas.microsoft.com/office/drawing/2014/main" id="{9776989B-03DE-4088-BA4D-FE431A9E6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5" b="-1"/>
          <a:stretch/>
        </p:blipFill>
        <p:spPr bwMode="auto">
          <a:xfrm>
            <a:off x="5498278" y="1301313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64357A6-891D-4173-A307-8BB9D042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1925" y="3581400"/>
            <a:ext cx="3913251" cy="21050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jutarnjim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satima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22.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ožujka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2020. u 6 sati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24 minute Zagreb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šire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zagrebačko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područje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pogodio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snažan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potres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magnitude M=5.5, 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uslijedili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brojni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naknadni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potresi</a:t>
            </a:r>
            <a:r>
              <a:rPr lang="en-US" sz="20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Zemljotres u Zagrebu najjači je u zadnjih 140 godina | Tuzlanski.ba">
            <a:extLst>
              <a:ext uri="{FF2B5EF4-FFF2-40B4-BE49-F238E27FC236}">
                <a16:creationId xmlns:a16="http://schemas.microsoft.com/office/drawing/2014/main" id="{4DB6AAB6-2FAC-4365-9246-10DF1ECEE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 r="2" b="13595"/>
          <a:stretch/>
        </p:blipFill>
        <p:spPr bwMode="auto">
          <a:xfrm>
            <a:off x="2" y="1"/>
            <a:ext cx="6948167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leoperateri: Zbog potresa su moguće poteškoće na mreži... | 24sata">
            <a:extLst>
              <a:ext uri="{FF2B5EF4-FFF2-40B4-BE49-F238E27FC236}">
                <a16:creationId xmlns:a16="http://schemas.microsoft.com/office/drawing/2014/main" id="{11BC28E3-D0B5-48F5-AFED-FD3B2859DC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r="35609" b="1"/>
          <a:stretch/>
        </p:blipFill>
        <p:spPr bwMode="auto">
          <a:xfrm>
            <a:off x="8049866" y="783232"/>
            <a:ext cx="1949559" cy="1707568"/>
          </a:xfrm>
          <a:custGeom>
            <a:avLst/>
            <a:gdLst/>
            <a:ahLst/>
            <a:cxnLst/>
            <a:rect l="l" t="t" r="r" b="b"/>
            <a:pathLst>
              <a:path w="1949559" h="1707568">
                <a:moveTo>
                  <a:pt x="556214" y="0"/>
                </a:moveTo>
                <a:cubicBezTo>
                  <a:pt x="1395218" y="0"/>
                  <a:pt x="1395218" y="0"/>
                  <a:pt x="1395218" y="0"/>
                </a:cubicBezTo>
                <a:cubicBezTo>
                  <a:pt x="1437667" y="0"/>
                  <a:pt x="1492603" y="29611"/>
                  <a:pt x="1515075" y="66625"/>
                </a:cubicBezTo>
                <a:cubicBezTo>
                  <a:pt x="1934577" y="784692"/>
                  <a:pt x="1934577" y="784692"/>
                  <a:pt x="1934577" y="784692"/>
                </a:cubicBezTo>
                <a:cubicBezTo>
                  <a:pt x="1954553" y="824174"/>
                  <a:pt x="1954553" y="883396"/>
                  <a:pt x="1934577" y="922877"/>
                </a:cubicBezTo>
                <a:cubicBezTo>
                  <a:pt x="1515075" y="1640944"/>
                  <a:pt x="1515075" y="1640944"/>
                  <a:pt x="1515075" y="1640944"/>
                </a:cubicBezTo>
                <a:cubicBezTo>
                  <a:pt x="1492603" y="1677958"/>
                  <a:pt x="1437667" y="1707568"/>
                  <a:pt x="1395218" y="1707568"/>
                </a:cubicBezTo>
                <a:lnTo>
                  <a:pt x="556214" y="1707568"/>
                </a:lnTo>
                <a:cubicBezTo>
                  <a:pt x="511268" y="1707568"/>
                  <a:pt x="456334" y="1677958"/>
                  <a:pt x="436357" y="1640944"/>
                </a:cubicBezTo>
                <a:cubicBezTo>
                  <a:pt x="16856" y="922877"/>
                  <a:pt x="16856" y="922877"/>
                  <a:pt x="16856" y="922877"/>
                </a:cubicBezTo>
                <a:cubicBezTo>
                  <a:pt x="-5618" y="883396"/>
                  <a:pt x="-5618" y="824174"/>
                  <a:pt x="16856" y="784692"/>
                </a:cubicBezTo>
                <a:cubicBezTo>
                  <a:pt x="436357" y="66625"/>
                  <a:pt x="436357" y="66625"/>
                  <a:pt x="436357" y="66625"/>
                </a:cubicBezTo>
                <a:cubicBezTo>
                  <a:pt x="456334" y="29611"/>
                  <a:pt x="511268" y="0"/>
                  <a:pt x="55621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nažan zemljotres u Hrvatskoj, osetio se i u BiH: Padaju krovovi, pucaju  zidovi na zgradama (m)">
            <a:extLst>
              <a:ext uri="{FF2B5EF4-FFF2-40B4-BE49-F238E27FC236}">
                <a16:creationId xmlns:a16="http://schemas.microsoft.com/office/drawing/2014/main" id="{B7238CAE-EE0C-4470-96A0-21E10BEAD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8527"/>
          <a:stretch/>
        </p:blipFill>
        <p:spPr bwMode="auto"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OTRES U ZAGREBU Ugledni politolog Davor Gjenero: SPASIO ME PAS - ALARMIRAO  ME PETNAEST MINUTA RANIJE DA IZAĐEMO NA ULICU! - Glas Istre">
            <a:extLst>
              <a:ext uri="{FF2B5EF4-FFF2-40B4-BE49-F238E27FC236}">
                <a16:creationId xmlns:a16="http://schemas.microsoft.com/office/drawing/2014/main" id="{951FD1FE-272C-4BB4-AD78-A32A409E90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5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144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10260D-75B3-4A79-92CE-4F9476C2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550" y="365125"/>
            <a:ext cx="4802249" cy="2412882"/>
          </a:xfrm>
        </p:spPr>
        <p:txBody>
          <a:bodyPr anchor="b">
            <a:normAutofit/>
          </a:bodyPr>
          <a:lstStyle/>
          <a:p>
            <a:r>
              <a:rPr lang="hr-HR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Potres kod Petrinje</a:t>
            </a:r>
            <a:r>
              <a:rPr lang="hr-HR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magnitude 6,4 </a:t>
            </a:r>
            <a:r>
              <a:rPr lang="hr-HR" sz="24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Richterova ljestv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hr-HR" sz="2400" b="0" i="0" u="sng" strike="noStrike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Richterova ljestv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lang="hr-HR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pogodio je u utorak, 12:19h, </a:t>
            </a:r>
            <a:r>
              <a:rPr lang="hr-HR" sz="24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29. prosin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29.prosinca</a:t>
            </a:r>
            <a:r>
              <a:rPr lang="hr-HR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24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2020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2020.</a:t>
            </a:r>
            <a:r>
              <a:rPr lang="hr-HR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godine      </a:t>
            </a:r>
            <a:r>
              <a:rPr lang="hr-HR" sz="24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Sisačko-moslavačka župani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Sisačko-moslavačku županiju</a:t>
            </a:r>
            <a:r>
              <a:rPr lang="hr-HR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 epicentrom 3 km jugozapadno od grada </a:t>
            </a:r>
            <a:r>
              <a:rPr lang="hr-HR" sz="2400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Petrin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Petrinje</a:t>
            </a:r>
            <a:r>
              <a:rPr lang="hr-HR" sz="24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otres kod Petrinje 2020. – Wikipedija">
            <a:extLst>
              <a:ext uri="{FF2B5EF4-FFF2-40B4-BE49-F238E27FC236}">
                <a16:creationId xmlns:a16="http://schemas.microsoft.com/office/drawing/2014/main" id="{37A63C0C-0309-43CB-85D0-1264595AA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"/>
          <a:stretch/>
        </p:blipFill>
        <p:spPr bwMode="auto">
          <a:xfrm>
            <a:off x="-1" y="10"/>
            <a:ext cx="3003123" cy="38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rvaška razglasila stanje katastrofe, Petrinjo spet stresel močnejši sunek  #video - siol.net">
            <a:extLst>
              <a:ext uri="{FF2B5EF4-FFF2-40B4-BE49-F238E27FC236}">
                <a16:creationId xmlns:a16="http://schemas.microsoft.com/office/drawing/2014/main" id="{74743421-66C8-41DC-8E35-5B1E419E3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r="20072" b="-2"/>
          <a:stretch/>
        </p:blipFill>
        <p:spPr bwMode="auto">
          <a:xfrm>
            <a:off x="3180257" y="10"/>
            <a:ext cx="3016307" cy="27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vi jaki potres kod Petrinje, bio je 5.0 po Richteru. Kuk: Ovo je bilo  očekivano • Istra Terra Magica">
            <a:extLst>
              <a:ext uri="{FF2B5EF4-FFF2-40B4-BE49-F238E27FC236}">
                <a16:creationId xmlns:a16="http://schemas.microsoft.com/office/drawing/2014/main" id="{02156612-C584-4AA8-8593-A0D81CB94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r="25941" b="1"/>
          <a:stretch/>
        </p:blipFill>
        <p:spPr bwMode="auto">
          <a:xfrm>
            <a:off x="-1" y="4079988"/>
            <a:ext cx="3003123" cy="27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trinja nakon potresa - Fotoprilozi | Agroklub.com">
            <a:extLst>
              <a:ext uri="{FF2B5EF4-FFF2-40B4-BE49-F238E27FC236}">
                <a16:creationId xmlns:a16="http://schemas.microsoft.com/office/drawing/2014/main" id="{82083F99-642B-4976-814F-5C537CF72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r="23138" b="-1"/>
          <a:stretch/>
        </p:blipFill>
        <p:spPr bwMode="auto">
          <a:xfrm>
            <a:off x="3180257" y="2957665"/>
            <a:ext cx="3016307" cy="39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rašne snimke iz zraka: Jak potres s epicentrom pokraj Siska i Petrinje za  sobom je ostavio velike štete">
            <a:extLst>
              <a:ext uri="{FF2B5EF4-FFF2-40B4-BE49-F238E27FC236}">
                <a16:creationId xmlns:a16="http://schemas.microsoft.com/office/drawing/2014/main" id="{E3CCB0B3-B8E7-4F6D-9414-CB446CDA83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49" y="3143131"/>
            <a:ext cx="4620033" cy="35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6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1EA4C7-7EE8-4BCF-9FC4-E439DA55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725557"/>
            <a:ext cx="9833548" cy="2097156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hr-H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činiti tijekom potresa?</a:t>
            </a:r>
            <a:br>
              <a:rPr lang="hr-H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Ostanite mirni !!!</a:t>
            </a:r>
            <a:b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65C3F9-8D77-45F5-90E4-8B79340EF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2296870"/>
            <a:ext cx="10068557" cy="43722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Ukoliko ste unutar građevine: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Sklupčajte se ispod masivnog komada namještaja, ispod nosive grede, pored nosivih zidova i pokrijte glavu rukama.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Udaljite se od stakla, prozora, zrcala, pregradnih zidova, kamina i visokih komada namještaja.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Ukoliko vas potres probudi pokušajte se koncentrirati, glavu zaštitite jastukom, pa potom krenite prema sigurnom mjestu.</a:t>
            </a:r>
          </a:p>
          <a:p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koristite stepenice,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koristite dizalo,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skačite kroz prozor,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stojite ispod lustera i ostalih teških visećih predmeta.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58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237EA4-55A4-4A4D-8792-F06D8774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337255"/>
          </a:xfrm>
        </p:spPr>
        <p:txBody>
          <a:bodyPr anchor="b">
            <a:normAutofit fontScale="90000"/>
          </a:bodyPr>
          <a:lstStyle/>
          <a:p>
            <a:pPr algn="ctr"/>
            <a:endParaRPr lang="hr-HR" sz="3600" dirty="0">
              <a:solidFill>
                <a:schemeClr val="tx2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9E1365-CA1B-4640-A3AF-E76DB6F0C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895474"/>
            <a:ext cx="9833548" cy="3857625"/>
          </a:xfrm>
        </p:spPr>
        <p:txBody>
          <a:bodyPr>
            <a:noAutofit/>
          </a:bodyPr>
          <a:lstStyle/>
          <a:p>
            <a:r>
              <a:rPr lang="hr-HR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Ukoliko se nalazite na otvorenom: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Odmaknite se od građevina, stupova, žica, stabala, uličnih svjetiljki te bilo čega što može pasti na vas.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Odmaknite se od staklenih površina.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slučaju velikog razaranja ne pokušavajte ući u građevine.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se nalazite u prijevoznom sredstvu pričekati ćete da vozač zaustavi vozilo i kada potres prestane izaći ćete iz vozila i slijedit ćete upute nadležnih osoba. Vozilo se treba zaustaviti na otvorenom prostoru. Ne zaustavljati se na mostovima, vijaduktima, </a:t>
            </a:r>
            <a:r>
              <a:rPr lang="hr-HR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podvožnjacima,tunelima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730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D2AE6F8-861F-4517-95E2-4F0ED803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80"/>
            <a:ext cx="9833548" cy="595746"/>
          </a:xfrm>
        </p:spPr>
        <p:txBody>
          <a:bodyPr anchor="b">
            <a:normAutofit/>
          </a:bodyPr>
          <a:lstStyle/>
          <a:p>
            <a:pPr algn="ctr"/>
            <a:endParaRPr lang="hr-HR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C06C7A-EEDB-447C-9B04-CA6B1CA6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296870"/>
            <a:ext cx="9833548" cy="3288085"/>
          </a:xfrm>
        </p:spPr>
        <p:txBody>
          <a:bodyPr>
            <a:noAutofit/>
          </a:bodyPr>
          <a:lstStyle/>
          <a:p>
            <a:r>
              <a:rPr lang="hr-HR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Ukoliko ste zatrpani: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 lica navucite masku za disanje ili tkaninu kako ne bi udisali prašinu.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Pokušajte obznaniti svoju lokaciju lupanjem po zidovima, cijevima, svjetlosnim(baterija) i zvučnim(zviždaljka) signalima.</a:t>
            </a:r>
          </a:p>
          <a:p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vičite kako bi spriječili ulazak prašine u dišne organe, sačuvali energiju i kisik.</a:t>
            </a:r>
          </a:p>
          <a:p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pokušavajte koristiti šibice ili upaljač zbog mogućnosti eksplozije uslijed curenja plina.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04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CCB4CE-D674-447B-9153-EC107E29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88842"/>
            <a:ext cx="9833548" cy="1729409"/>
          </a:xfrm>
        </p:spPr>
        <p:txBody>
          <a:bodyPr anchor="b">
            <a:normAutofit/>
          </a:bodyPr>
          <a:lstStyle/>
          <a:p>
            <a:pPr algn="ctr"/>
            <a:r>
              <a:rPr lang="hr-H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činiti nakon potresa?</a:t>
            </a:r>
            <a:br>
              <a:rPr lang="hr-H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Ostanite mirni, ne širite paniku!</a:t>
            </a:r>
            <a:br>
              <a:rPr lang="hr-HR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13A190-C94C-47D2-8A2D-72D94AF8F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790700"/>
            <a:ext cx="9833548" cy="5517302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Izađi iz građevine daleko od objekta koji se mogu srušiti na tebe (postoji mogućnost podrhtavanja tla nakon potresa).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Uvijek slušaj uputstva ovlaštenih osoba!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Provjeri jesi li ozlijeđen, ako možeš pruži si prvu pomoć.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dolaska spasilačke ekipe pomozi ozlijeđenim osobama u vašoj blizini (ukoliko nije nužno ne pomicati teško ozlijeđene osobe).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Ukoliko trebate hitnu pomoć prenesite vašu lokaciju i zdravstveno stanje spasiteljima.</a:t>
            </a:r>
          </a:p>
          <a:p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Telefonom se koristite samo u krajnjoj nuždi, oslobodite ceste vozilima hitnih službi.</a:t>
            </a:r>
          </a:p>
          <a:p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vjerujte glasinama, </a:t>
            </a:r>
            <a:r>
              <a:rPr lang="hr-H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hr-H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širite neprovjerene informacije.</a:t>
            </a: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b="1" u="sng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3582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925</Words>
  <Application>Microsoft Office PowerPoint</Application>
  <PresentationFormat>Široki zaslon</PresentationFormat>
  <Paragraphs>61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TimesNewRoman</vt:lpstr>
      <vt:lpstr>Tema sustava Office</vt:lpstr>
      <vt:lpstr>Potres prirodna katastrofa</vt:lpstr>
      <vt:lpstr>Što je potres?</vt:lpstr>
      <vt:lpstr>PowerPoint prezentacija</vt:lpstr>
      <vt:lpstr>U jutarnjim satima 22. ožujka 2020. u 6 sati i 24 minute Zagreb i šire zagrebačko područje pogodio je snažan potres magnitude M=5.5, nakon kojeg su uslijedili brojni naknadni potresi.</vt:lpstr>
      <vt:lpstr>Potres kod Petrinje magnitude 6,4 MW pogodio je u utorak, 12:19h, 29.prosinca 2020. godine      Sisačko-moslavačku županiju s epicentrom 3 km jugozapadno od grada Petrinje.</vt:lpstr>
      <vt:lpstr>  Što činiti tijekom potresa? Ostanite mirni !!! </vt:lpstr>
      <vt:lpstr>PowerPoint prezentacija</vt:lpstr>
      <vt:lpstr>PowerPoint prezentacija</vt:lpstr>
      <vt:lpstr>Što činiti nakon potresa? Ostanite mirni, ne širite paniku! </vt:lpstr>
      <vt:lpstr>PowerPoint prezentacija</vt:lpstr>
      <vt:lpstr>Obiteljski plan za izvanredne situacije</vt:lpstr>
      <vt:lpstr>Komplet za preživljavanje  Komplet je namijenjen za nekoliko dana preživljavanja do uspostavljanja svakodnevnog života. Takav komplet treba imati u svom domu. Kompleti u manjem obimu bi trebali biti u automobilu, radnom mjestu, učionicama.)</vt:lpstr>
      <vt:lpstr>Potresi su nepredvidljivi, a reakcija nije racionalna.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Potres prirodna katastrofa</dc:title>
  <dc:creator>Miroslav Klobučar</dc:creator>
  <cp:lastModifiedBy>Miroslav Klobučar</cp:lastModifiedBy>
  <cp:revision>6</cp:revision>
  <dcterms:created xsi:type="dcterms:W3CDTF">2021-01-16T19:33:01Z</dcterms:created>
  <dcterms:modified xsi:type="dcterms:W3CDTF">2021-01-16T19:36:46Z</dcterms:modified>
</cp:coreProperties>
</file>